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5"/>
  </p:notesMasterIdLst>
  <p:sldIdLst>
    <p:sldId id="256" r:id="rId4"/>
  </p:sldIdLst>
  <p:sldSz cx="5486400" cy="21177250"/>
  <p:notesSz cx="5486400" cy="20104100"/>
  <p:embeddedFontLst>
    <p:embeddedFont>
      <p:font typeface="Georgia" panose="02040502050405020303" pitchFamily="18"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34" userDrawn="1">
          <p15:clr>
            <a:srgbClr val="A4A3A4"/>
          </p15:clr>
        </p15:guide>
        <p15:guide id="2" pos="2160"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4" roundtripDataSignature="AMtx7miYmP7yZv3JD1lFl25ZlpKmLG8gg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184647-F9F4-CAF9-B50D-C003182B5AE2}" name="Rowland, Kelley" initials="RK" userId="S::kelley.rowland@metlife.com::7a15d721-45fa-4b2c-be08-89b06ba361dd" providerId="AD"/>
  <p188:author id="{2A6A064A-F120-0B70-4B86-AB8F5998F344}" name="Sharon Baden" initials="SB" userId="S::sbaden@legalplans.com::aba61676-9125-4165-9030-5d80becbc79e" providerId="AD"/>
  <p188:author id="{05637996-12AF-E20E-34C4-009F6D4EE8EB}" name="Levine, Marni" initials="LM" userId="S::marni.levine@metlife.com::cd55d31d-71d2-42f5-8dd3-1c78d9d0b1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0"/>
    <a:srgbClr val="221E20"/>
    <a:srgbClr val="D9117E"/>
    <a:srgbClr val="F2F2F2"/>
    <a:srgbClr val="A4C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694"/>
  </p:normalViewPr>
  <p:slideViewPr>
    <p:cSldViewPr snapToGrid="0">
      <p:cViewPr varScale="1">
        <p:scale>
          <a:sx n="20" d="100"/>
          <a:sy n="20" d="100"/>
        </p:scale>
        <p:origin x="2788" y="96"/>
      </p:cViewPr>
      <p:guideLst>
        <p:guide orient="horz" pos="3034"/>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font" Target="fonts/font1.fntdata"/><Relationship Id="rId5" Type="http://schemas.openxmlformats.org/officeDocument/2006/relationships/notesMaster" Target="notesMasters/notesMaster1.xml"/><Relationship Id="rId15" Type="http://schemas.openxmlformats.org/officeDocument/2006/relationships/presProps" Target="presProps.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font" Target="fonts/font4.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66888" y="1508125"/>
            <a:ext cx="1952625" cy="753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548625" y="9549425"/>
            <a:ext cx="4389100" cy="9046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548625" y="9549425"/>
            <a:ext cx="4389100" cy="9046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3" name="Google Shape;53;p1:notes"/>
          <p:cNvSpPr>
            <a:spLocks noGrp="1" noRot="1" noChangeAspect="1"/>
          </p:cNvSpPr>
          <p:nvPr>
            <p:ph type="sldImg" idx="2"/>
          </p:nvPr>
        </p:nvSpPr>
        <p:spPr>
          <a:xfrm>
            <a:off x="1766888" y="1508125"/>
            <a:ext cx="1952625" cy="753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411480" y="6564957"/>
            <a:ext cx="466344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822960" y="11859269"/>
            <a:ext cx="384048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74320" y="847098"/>
            <a:ext cx="49377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74320" y="4870777"/>
            <a:ext cx="4937760" cy="276999"/>
          </a:xfrm>
          <a:prstGeom prst="rect">
            <a:avLst/>
          </a:prstGeom>
          <a:noFill/>
          <a:ln>
            <a:noFill/>
          </a:ln>
        </p:spPr>
        <p:txBody>
          <a:bodyPr spcFirstLastPara="1" wrap="square" lIns="0" tIns="0" rIns="0" bIns="0" anchor="t" anchorCtr="0">
            <a:spAutoFit/>
          </a:bodyPr>
          <a:lstStyle>
            <a:lvl1pPr marL="457178" lvl="0" indent="-228589" algn="l">
              <a:spcBef>
                <a:spcPts val="0"/>
              </a:spcBef>
              <a:spcAft>
                <a:spcPts val="0"/>
              </a:spcAft>
              <a:buSzPts val="1400"/>
              <a:buNone/>
              <a:defRPr/>
            </a:lvl1pPr>
            <a:lvl2pPr marL="914356" lvl="1" indent="-228589" algn="l">
              <a:spcBef>
                <a:spcPts val="0"/>
              </a:spcBef>
              <a:spcAft>
                <a:spcPts val="0"/>
              </a:spcAft>
              <a:buSzPts val="1400"/>
              <a:buNone/>
              <a:defRPr/>
            </a:lvl2pPr>
            <a:lvl3pPr marL="1371535" lvl="2" indent="-228589" algn="l">
              <a:spcBef>
                <a:spcPts val="0"/>
              </a:spcBef>
              <a:spcAft>
                <a:spcPts val="0"/>
              </a:spcAft>
              <a:buSzPts val="1400"/>
              <a:buNone/>
              <a:defRPr/>
            </a:lvl3pPr>
            <a:lvl4pPr marL="1828713" lvl="3" indent="-228589" algn="l">
              <a:spcBef>
                <a:spcPts val="0"/>
              </a:spcBef>
              <a:spcAft>
                <a:spcPts val="0"/>
              </a:spcAft>
              <a:buSzPts val="1400"/>
              <a:buNone/>
              <a:defRPr/>
            </a:lvl4pPr>
            <a:lvl5pPr marL="2285891" lvl="4" indent="-228589" algn="l">
              <a:spcBef>
                <a:spcPts val="0"/>
              </a:spcBef>
              <a:spcAft>
                <a:spcPts val="0"/>
              </a:spcAft>
              <a:buSzPts val="1400"/>
              <a:buNone/>
              <a:defRPr/>
            </a:lvl5pPr>
            <a:lvl6pPr marL="2743069" lvl="5" indent="-228589" algn="l">
              <a:spcBef>
                <a:spcPts val="0"/>
              </a:spcBef>
              <a:spcAft>
                <a:spcPts val="0"/>
              </a:spcAft>
              <a:buSzPts val="1400"/>
              <a:buNone/>
              <a:defRPr/>
            </a:lvl6pPr>
            <a:lvl7pPr marL="3200247" lvl="6" indent="-228589" algn="l">
              <a:spcBef>
                <a:spcPts val="0"/>
              </a:spcBef>
              <a:spcAft>
                <a:spcPts val="0"/>
              </a:spcAft>
              <a:buSzPts val="1400"/>
              <a:buNone/>
              <a:defRPr/>
            </a:lvl7pPr>
            <a:lvl8pPr marL="3657425" lvl="7" indent="-228589" algn="l">
              <a:spcBef>
                <a:spcPts val="0"/>
              </a:spcBef>
              <a:spcAft>
                <a:spcPts val="0"/>
              </a:spcAft>
              <a:buSzPts val="1400"/>
              <a:buNone/>
              <a:defRPr/>
            </a:lvl8pPr>
            <a:lvl9pPr marL="4114603" lvl="8" indent="-228589"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74320" y="847098"/>
            <a:ext cx="49377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274320" y="4870777"/>
            <a:ext cx="2386584" cy="276999"/>
          </a:xfrm>
          <a:prstGeom prst="rect">
            <a:avLst/>
          </a:prstGeom>
          <a:noFill/>
          <a:ln>
            <a:noFill/>
          </a:ln>
        </p:spPr>
        <p:txBody>
          <a:bodyPr spcFirstLastPara="1" wrap="square" lIns="0" tIns="0" rIns="0" bIns="0" anchor="t" anchorCtr="0">
            <a:spAutoFit/>
          </a:bodyPr>
          <a:lstStyle>
            <a:lvl1pPr marL="457178" lvl="0" indent="-228589" algn="l">
              <a:spcBef>
                <a:spcPts val="0"/>
              </a:spcBef>
              <a:spcAft>
                <a:spcPts val="0"/>
              </a:spcAft>
              <a:buSzPts val="1400"/>
              <a:buNone/>
              <a:defRPr/>
            </a:lvl1pPr>
            <a:lvl2pPr marL="914356" lvl="1" indent="-228589" algn="l">
              <a:spcBef>
                <a:spcPts val="0"/>
              </a:spcBef>
              <a:spcAft>
                <a:spcPts val="0"/>
              </a:spcAft>
              <a:buSzPts val="1400"/>
              <a:buNone/>
              <a:defRPr/>
            </a:lvl2pPr>
            <a:lvl3pPr marL="1371535" lvl="2" indent="-228589" algn="l">
              <a:spcBef>
                <a:spcPts val="0"/>
              </a:spcBef>
              <a:spcAft>
                <a:spcPts val="0"/>
              </a:spcAft>
              <a:buSzPts val="1400"/>
              <a:buNone/>
              <a:defRPr/>
            </a:lvl3pPr>
            <a:lvl4pPr marL="1828713" lvl="3" indent="-228589" algn="l">
              <a:spcBef>
                <a:spcPts val="0"/>
              </a:spcBef>
              <a:spcAft>
                <a:spcPts val="0"/>
              </a:spcAft>
              <a:buSzPts val="1400"/>
              <a:buNone/>
              <a:defRPr/>
            </a:lvl4pPr>
            <a:lvl5pPr marL="2285891" lvl="4" indent="-228589" algn="l">
              <a:spcBef>
                <a:spcPts val="0"/>
              </a:spcBef>
              <a:spcAft>
                <a:spcPts val="0"/>
              </a:spcAft>
              <a:buSzPts val="1400"/>
              <a:buNone/>
              <a:defRPr/>
            </a:lvl5pPr>
            <a:lvl6pPr marL="2743069" lvl="5" indent="-228589" algn="l">
              <a:spcBef>
                <a:spcPts val="0"/>
              </a:spcBef>
              <a:spcAft>
                <a:spcPts val="0"/>
              </a:spcAft>
              <a:buSzPts val="1400"/>
              <a:buNone/>
              <a:defRPr/>
            </a:lvl6pPr>
            <a:lvl7pPr marL="3200247" lvl="6" indent="-228589" algn="l">
              <a:spcBef>
                <a:spcPts val="0"/>
              </a:spcBef>
              <a:spcAft>
                <a:spcPts val="0"/>
              </a:spcAft>
              <a:buSzPts val="1400"/>
              <a:buNone/>
              <a:defRPr/>
            </a:lvl7pPr>
            <a:lvl8pPr marL="3657425" lvl="7" indent="-228589" algn="l">
              <a:spcBef>
                <a:spcPts val="0"/>
              </a:spcBef>
              <a:spcAft>
                <a:spcPts val="0"/>
              </a:spcAft>
              <a:buSzPts val="1400"/>
              <a:buNone/>
              <a:defRPr/>
            </a:lvl8pPr>
            <a:lvl9pPr marL="4114603" lvl="8" indent="-228589" algn="l">
              <a:spcBef>
                <a:spcPts val="0"/>
              </a:spcBef>
              <a:spcAft>
                <a:spcPts val="0"/>
              </a:spcAft>
              <a:buSzPts val="1400"/>
              <a:buNone/>
              <a:defRPr/>
            </a:lvl9pPr>
          </a:lstStyle>
          <a:p>
            <a:endParaRPr/>
          </a:p>
        </p:txBody>
      </p:sp>
      <p:sp>
        <p:nvSpPr>
          <p:cNvPr id="42" name="Google Shape;42;p6"/>
          <p:cNvSpPr txBox="1">
            <a:spLocks noGrp="1"/>
          </p:cNvSpPr>
          <p:nvPr>
            <p:ph type="body" idx="2"/>
          </p:nvPr>
        </p:nvSpPr>
        <p:spPr>
          <a:xfrm>
            <a:off x="2825496" y="4870777"/>
            <a:ext cx="2386584" cy="276999"/>
          </a:xfrm>
          <a:prstGeom prst="rect">
            <a:avLst/>
          </a:prstGeom>
          <a:noFill/>
          <a:ln>
            <a:noFill/>
          </a:ln>
        </p:spPr>
        <p:txBody>
          <a:bodyPr spcFirstLastPara="1" wrap="square" lIns="0" tIns="0" rIns="0" bIns="0" anchor="t" anchorCtr="0">
            <a:spAutoFit/>
          </a:bodyPr>
          <a:lstStyle>
            <a:lvl1pPr marL="457178" lvl="0" indent="-228589" algn="l">
              <a:spcBef>
                <a:spcPts val="0"/>
              </a:spcBef>
              <a:spcAft>
                <a:spcPts val="0"/>
              </a:spcAft>
              <a:buSzPts val="1400"/>
              <a:buNone/>
              <a:defRPr/>
            </a:lvl1pPr>
            <a:lvl2pPr marL="914356" lvl="1" indent="-228589" algn="l">
              <a:spcBef>
                <a:spcPts val="0"/>
              </a:spcBef>
              <a:spcAft>
                <a:spcPts val="0"/>
              </a:spcAft>
              <a:buSzPts val="1400"/>
              <a:buNone/>
              <a:defRPr/>
            </a:lvl2pPr>
            <a:lvl3pPr marL="1371535" lvl="2" indent="-228589" algn="l">
              <a:spcBef>
                <a:spcPts val="0"/>
              </a:spcBef>
              <a:spcAft>
                <a:spcPts val="0"/>
              </a:spcAft>
              <a:buSzPts val="1400"/>
              <a:buNone/>
              <a:defRPr/>
            </a:lvl3pPr>
            <a:lvl4pPr marL="1828713" lvl="3" indent="-228589" algn="l">
              <a:spcBef>
                <a:spcPts val="0"/>
              </a:spcBef>
              <a:spcAft>
                <a:spcPts val="0"/>
              </a:spcAft>
              <a:buSzPts val="1400"/>
              <a:buNone/>
              <a:defRPr/>
            </a:lvl4pPr>
            <a:lvl5pPr marL="2285891" lvl="4" indent="-228589" algn="l">
              <a:spcBef>
                <a:spcPts val="0"/>
              </a:spcBef>
              <a:spcAft>
                <a:spcPts val="0"/>
              </a:spcAft>
              <a:buSzPts val="1400"/>
              <a:buNone/>
              <a:defRPr/>
            </a:lvl5pPr>
            <a:lvl6pPr marL="2743069" lvl="5" indent="-228589" algn="l">
              <a:spcBef>
                <a:spcPts val="0"/>
              </a:spcBef>
              <a:spcAft>
                <a:spcPts val="0"/>
              </a:spcAft>
              <a:buSzPts val="1400"/>
              <a:buNone/>
              <a:defRPr/>
            </a:lvl6pPr>
            <a:lvl7pPr marL="3200247" lvl="6" indent="-228589" algn="l">
              <a:spcBef>
                <a:spcPts val="0"/>
              </a:spcBef>
              <a:spcAft>
                <a:spcPts val="0"/>
              </a:spcAft>
              <a:buSzPts val="1400"/>
              <a:buNone/>
              <a:defRPr/>
            </a:lvl7pPr>
            <a:lvl8pPr marL="3657425" lvl="7" indent="-228589" algn="l">
              <a:spcBef>
                <a:spcPts val="0"/>
              </a:spcBef>
              <a:spcAft>
                <a:spcPts val="0"/>
              </a:spcAft>
              <a:buSzPts val="1400"/>
              <a:buNone/>
              <a:defRPr/>
            </a:lvl8pPr>
            <a:lvl9pPr marL="4114603" lvl="8" indent="-228589"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74320" y="847098"/>
            <a:ext cx="49377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7" name="Google Shape;17;p2"/>
          <p:cNvSpPr txBox="1">
            <a:spLocks noGrp="1"/>
          </p:cNvSpPr>
          <p:nvPr>
            <p:ph type="title"/>
          </p:nvPr>
        </p:nvSpPr>
        <p:spPr>
          <a:xfrm>
            <a:off x="274320" y="847098"/>
            <a:ext cx="49377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body" idx="1"/>
          </p:nvPr>
        </p:nvSpPr>
        <p:spPr>
          <a:xfrm>
            <a:off x="283169" y="4912205"/>
            <a:ext cx="4937760"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1865376" y="19694852"/>
            <a:ext cx="1755648"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txBox="1">
            <a:spLocks noGrp="1"/>
          </p:cNvSpPr>
          <p:nvPr>
            <p:ph type="dt" idx="10"/>
          </p:nvPr>
        </p:nvSpPr>
        <p:spPr>
          <a:xfrm>
            <a:off x="274320" y="19694852"/>
            <a:ext cx="1261872"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2"/>
          <p:cNvSpPr txBox="1">
            <a:spLocks noGrp="1"/>
          </p:cNvSpPr>
          <p:nvPr>
            <p:ph type="sldNum" idx="12"/>
          </p:nvPr>
        </p:nvSpPr>
        <p:spPr>
          <a:xfrm>
            <a:off x="3950208" y="19694852"/>
            <a:ext cx="1261872" cy="276999"/>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egalplans.com/why-enroll"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Picture 8">
            <a:extLst>
              <a:ext uri="{FF2B5EF4-FFF2-40B4-BE49-F238E27FC236}">
                <a16:creationId xmlns:a16="http://schemas.microsoft.com/office/drawing/2014/main" id="{585AA17A-A202-909E-8663-7BF83229618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9105" y="1540853"/>
            <a:ext cx="5186889" cy="1934293"/>
          </a:xfrm>
          <a:custGeom>
            <a:avLst/>
            <a:gdLst>
              <a:gd name="connsiteX0" fmla="*/ 361978 w 4631142"/>
              <a:gd name="connsiteY0" fmla="*/ 0 h 2171827"/>
              <a:gd name="connsiteX1" fmla="*/ 4631142 w 4631142"/>
              <a:gd name="connsiteY1" fmla="*/ 0 h 2171827"/>
              <a:gd name="connsiteX2" fmla="*/ 4631142 w 4631142"/>
              <a:gd name="connsiteY2" fmla="*/ 2171827 h 2171827"/>
              <a:gd name="connsiteX3" fmla="*/ 0 w 4631142"/>
              <a:gd name="connsiteY3" fmla="*/ 2171827 h 2171827"/>
              <a:gd name="connsiteX4" fmla="*/ 0 w 4631142"/>
              <a:gd name="connsiteY4" fmla="*/ 361978 h 2171827"/>
              <a:gd name="connsiteX5" fmla="*/ 361978 w 4631142"/>
              <a:gd name="connsiteY5" fmla="*/ 0 h 217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1142" h="2171827">
                <a:moveTo>
                  <a:pt x="361978" y="0"/>
                </a:moveTo>
                <a:lnTo>
                  <a:pt x="4631142" y="0"/>
                </a:lnTo>
                <a:lnTo>
                  <a:pt x="4631142" y="2171827"/>
                </a:lnTo>
                <a:lnTo>
                  <a:pt x="0" y="2171827"/>
                </a:lnTo>
                <a:lnTo>
                  <a:pt x="0" y="361978"/>
                </a:lnTo>
                <a:cubicBezTo>
                  <a:pt x="0" y="162063"/>
                  <a:pt x="162063" y="0"/>
                  <a:pt x="361978" y="0"/>
                </a:cubicBezTo>
                <a:close/>
              </a:path>
            </a:pathLst>
          </a:custGeom>
          <a:noFill/>
          <a:extLst>
            <a:ext uri="{909E8E84-426E-40DD-AFC4-6F175D3DCCD1}">
              <a14:hiddenFill xmlns:a14="http://schemas.microsoft.com/office/drawing/2010/main">
                <a:solidFill>
                  <a:srgbClr val="FFFFFF"/>
                </a:solidFill>
              </a14:hiddenFill>
            </a:ext>
          </a:extLst>
        </p:spPr>
      </p:pic>
      <p:sp>
        <p:nvSpPr>
          <p:cNvPr id="83" name="Google Shape;83;p1"/>
          <p:cNvSpPr txBox="1"/>
          <p:nvPr/>
        </p:nvSpPr>
        <p:spPr>
          <a:xfrm>
            <a:off x="311427" y="4338245"/>
            <a:ext cx="4942915" cy="1089386"/>
          </a:xfrm>
          <a:prstGeom prst="rect">
            <a:avLst/>
          </a:prstGeom>
          <a:noFill/>
          <a:ln>
            <a:noFill/>
          </a:ln>
        </p:spPr>
        <p:txBody>
          <a:bodyPr spcFirstLastPara="1" wrap="square" lIns="0" tIns="12050" rIns="0" bIns="0" anchor="t" anchorCtr="0">
            <a:spAutoFit/>
          </a:bodyPr>
          <a:lstStyle/>
          <a:p>
            <a:pPr marL="12699">
              <a:spcAft>
                <a:spcPts val="600"/>
              </a:spcAft>
            </a:pPr>
            <a:r>
              <a:rPr lang="en-US" sz="1100" dirty="0">
                <a:solidFill>
                  <a:schemeClr val="tx1"/>
                </a:solidFill>
                <a:latin typeface="+mn-lt"/>
                <a:cs typeface="Arial" panose="020B0604020202020204" pitchFamily="34" charset="0"/>
              </a:rPr>
              <a:t>The enrollment period for MetLife Legal Plans is approaching and there are 100+ reasons to sign up! </a:t>
            </a:r>
            <a:r>
              <a:rPr lang="en-US" sz="1100" b="0" i="0" u="none" strike="noStrike" baseline="0" dirty="0">
                <a:solidFill>
                  <a:schemeClr val="tx1"/>
                </a:solidFill>
                <a:latin typeface="+mn-lt"/>
              </a:rPr>
              <a:t>Your plan provides access to a nationwide network of experienced attorneys. You can also create and finalize legal documents online. There are no copays, deductibles, waiting periods, or claim forms when you use a network attorney for a covered matter.</a:t>
            </a:r>
            <a:r>
              <a:rPr lang="en-US" sz="1100" baseline="30000" dirty="0">
                <a:solidFill>
                  <a:schemeClr val="tx1"/>
                </a:solidFill>
                <a:latin typeface="+mn-lt"/>
                <a:cs typeface="Arial" panose="020B0604020202020204" pitchFamily="34" charset="0"/>
              </a:rPr>
              <a:t>1</a:t>
            </a:r>
            <a:endParaRPr lang="en-US" sz="1100" baseline="30000" dirty="0">
              <a:solidFill>
                <a:schemeClr val="tx1"/>
              </a:solidFill>
              <a:latin typeface="+mn-lt"/>
            </a:endParaRPr>
          </a:p>
          <a:p>
            <a:pPr marL="12699"/>
            <a:endParaRPr lang="en-US" sz="1000" dirty="0">
              <a:solidFill>
                <a:schemeClr val="dk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ADBA63B-0436-90A9-4E43-5DA88087755B}"/>
              </a:ext>
            </a:extLst>
          </p:cNvPr>
          <p:cNvSpPr txBox="1"/>
          <p:nvPr/>
        </p:nvSpPr>
        <p:spPr>
          <a:xfrm>
            <a:off x="224807" y="952940"/>
            <a:ext cx="5186889" cy="954107"/>
          </a:xfrm>
          <a:prstGeom prst="rect">
            <a:avLst/>
          </a:prstGeom>
          <a:noFill/>
        </p:spPr>
        <p:txBody>
          <a:bodyPr wrap="square" lIns="91440" tIns="45720" rIns="91440" bIns="45720" anchor="t">
            <a:spAutoFit/>
          </a:bodyPr>
          <a:lstStyle/>
          <a:p>
            <a:r>
              <a:rPr lang="en-US" sz="1800" b="1" i="0" dirty="0">
                <a:solidFill>
                  <a:srgbClr val="0090DA"/>
                </a:solidFill>
                <a:effectLst/>
                <a:latin typeface="Georgia"/>
              </a:rPr>
              <a:t>Access to legal </a:t>
            </a:r>
            <a:r>
              <a:rPr lang="en-US" sz="1800" b="1" dirty="0">
                <a:solidFill>
                  <a:srgbClr val="0090DA"/>
                </a:solidFill>
                <a:latin typeface="Georgia"/>
              </a:rPr>
              <a:t>help </a:t>
            </a:r>
            <a:r>
              <a:rPr lang="en-US" sz="1800" b="1" i="1" dirty="0">
                <a:solidFill>
                  <a:srgbClr val="0090DA"/>
                </a:solidFill>
                <a:latin typeface="Georgia"/>
              </a:rPr>
              <a:t>when</a:t>
            </a:r>
            <a:r>
              <a:rPr lang="en-US" sz="1800" b="1" dirty="0">
                <a:solidFill>
                  <a:srgbClr val="0090DA"/>
                </a:solidFill>
                <a:latin typeface="Georgia"/>
              </a:rPr>
              <a:t> you need it</a:t>
            </a:r>
            <a:endParaRPr lang="en-US" sz="1800" dirty="0">
              <a:solidFill>
                <a:srgbClr val="0090DA"/>
              </a:solidFill>
              <a:latin typeface="Georgia" panose="02040502050405020303" pitchFamily="18" charset="0"/>
            </a:endParaRPr>
          </a:p>
          <a:p>
            <a:endParaRPr lang="en-US" sz="1800" dirty="0">
              <a:effectLst/>
              <a:latin typeface="Calibri" panose="020F0502020204030204" pitchFamily="34" charset="0"/>
              <a:ea typeface="Calibri" panose="020F0502020204030204" pitchFamily="34" charset="0"/>
            </a:endParaRPr>
          </a:p>
          <a:p>
            <a:endParaRPr lang="en-US" sz="2000" b="1" dirty="0">
              <a:solidFill>
                <a:srgbClr val="0090DA"/>
              </a:solidFill>
              <a:latin typeface="Georgia"/>
            </a:endParaRPr>
          </a:p>
        </p:txBody>
      </p:sp>
      <p:pic>
        <p:nvPicPr>
          <p:cNvPr id="5" name="Picture 4">
            <a:extLst>
              <a:ext uri="{FF2B5EF4-FFF2-40B4-BE49-F238E27FC236}">
                <a16:creationId xmlns:a16="http://schemas.microsoft.com/office/drawing/2014/main" id="{B94B0A87-4FCE-F4D9-B960-312058CF03CA}"/>
              </a:ext>
            </a:extLst>
          </p:cNvPr>
          <p:cNvPicPr>
            <a:picLocks noChangeAspect="1"/>
          </p:cNvPicPr>
          <p:nvPr/>
        </p:nvPicPr>
        <p:blipFill>
          <a:blip r:embed="rId4"/>
          <a:stretch>
            <a:fillRect/>
          </a:stretch>
        </p:blipFill>
        <p:spPr>
          <a:xfrm>
            <a:off x="0" y="-518"/>
            <a:ext cx="5486400" cy="274320"/>
          </a:xfrm>
          <a:prstGeom prst="rect">
            <a:avLst/>
          </a:prstGeom>
        </p:spPr>
      </p:pic>
      <p:grpSp>
        <p:nvGrpSpPr>
          <p:cNvPr id="44" name="Group 43">
            <a:extLst>
              <a:ext uri="{FF2B5EF4-FFF2-40B4-BE49-F238E27FC236}">
                <a16:creationId xmlns:a16="http://schemas.microsoft.com/office/drawing/2014/main" id="{94BD96D9-F022-8064-6F20-5C49A20E616F}"/>
              </a:ext>
            </a:extLst>
          </p:cNvPr>
          <p:cNvGrpSpPr/>
          <p:nvPr/>
        </p:nvGrpSpPr>
        <p:grpSpPr>
          <a:xfrm>
            <a:off x="311428" y="376322"/>
            <a:ext cx="2967906" cy="325107"/>
            <a:chOff x="311317" y="403709"/>
            <a:chExt cx="3485078" cy="381758"/>
          </a:xfrm>
        </p:grpSpPr>
        <p:pic>
          <p:nvPicPr>
            <p:cNvPr id="46" name="Google Shape;52;p1">
              <a:extLst>
                <a:ext uri="{FF2B5EF4-FFF2-40B4-BE49-F238E27FC236}">
                  <a16:creationId xmlns:a16="http://schemas.microsoft.com/office/drawing/2014/main" id="{E6392CC7-7049-6E62-C6F0-284D5000F97C}"/>
                </a:ext>
              </a:extLst>
            </p:cNvPr>
            <p:cNvPicPr preferRelativeResize="0"/>
            <p:nvPr/>
          </p:nvPicPr>
          <p:blipFill rotWithShape="1">
            <a:blip r:embed="rId5">
              <a:alphaModFix/>
            </a:blip>
            <a:srcRect l="4" r="53487"/>
            <a:stretch/>
          </p:blipFill>
          <p:spPr>
            <a:xfrm>
              <a:off x="311317" y="432221"/>
              <a:ext cx="1299052" cy="260255"/>
            </a:xfrm>
            <a:prstGeom prst="rect">
              <a:avLst/>
            </a:prstGeom>
            <a:noFill/>
            <a:ln>
              <a:noFill/>
            </a:ln>
          </p:spPr>
        </p:pic>
        <p:sp>
          <p:nvSpPr>
            <p:cNvPr id="47" name="Google Shape;53;p1">
              <a:extLst>
                <a:ext uri="{FF2B5EF4-FFF2-40B4-BE49-F238E27FC236}">
                  <a16:creationId xmlns:a16="http://schemas.microsoft.com/office/drawing/2014/main" id="{2382CA47-1010-490C-809A-724CD21C88A8}"/>
                </a:ext>
              </a:extLst>
            </p:cNvPr>
            <p:cNvSpPr txBox="1"/>
            <p:nvPr/>
          </p:nvSpPr>
          <p:spPr>
            <a:xfrm>
              <a:off x="1754759" y="403709"/>
              <a:ext cx="2041636" cy="381758"/>
            </a:xfrm>
            <a:prstGeom prst="rect">
              <a:avLst/>
            </a:prstGeom>
            <a:noFill/>
            <a:ln>
              <a:noFill/>
            </a:ln>
          </p:spPr>
          <p:txBody>
            <a:bodyPr spcFirstLastPara="1" wrap="square" lIns="91425" tIns="45700" rIns="91425" bIns="45700" anchor="t" anchorCtr="0">
              <a:noAutofit/>
            </a:bodyPr>
            <a:lstStyle/>
            <a:p>
              <a:r>
                <a:rPr lang="en-US" dirty="0">
                  <a:solidFill>
                    <a:srgbClr val="0090DA"/>
                  </a:solidFill>
                </a:rPr>
                <a:t>Legal Plans</a:t>
              </a:r>
              <a:endParaRPr dirty="0">
                <a:solidFill>
                  <a:srgbClr val="0090DA"/>
                </a:solidFill>
              </a:endParaRPr>
            </a:p>
          </p:txBody>
        </p:sp>
        <p:cxnSp>
          <p:nvCxnSpPr>
            <p:cNvPr id="48" name="Google Shape;69;p1">
              <a:extLst>
                <a:ext uri="{FF2B5EF4-FFF2-40B4-BE49-F238E27FC236}">
                  <a16:creationId xmlns:a16="http://schemas.microsoft.com/office/drawing/2014/main" id="{1A52D0B6-EE35-8409-5CB5-A114FC6B7513}"/>
                </a:ext>
              </a:extLst>
            </p:cNvPr>
            <p:cNvCxnSpPr>
              <a:cxnSpLocks/>
            </p:cNvCxnSpPr>
            <p:nvPr/>
          </p:nvCxnSpPr>
          <p:spPr>
            <a:xfrm>
              <a:off x="1690351" y="440202"/>
              <a:ext cx="0" cy="252274"/>
            </a:xfrm>
            <a:prstGeom prst="straightConnector1">
              <a:avLst/>
            </a:prstGeom>
            <a:noFill/>
            <a:ln w="15875" cap="flat" cmpd="sng">
              <a:solidFill>
                <a:srgbClr val="0090DA"/>
              </a:solidFill>
              <a:prstDash val="solid"/>
              <a:round/>
              <a:headEnd type="none" w="sm" len="sm"/>
              <a:tailEnd type="none" w="sm" len="sm"/>
            </a:ln>
          </p:spPr>
        </p:cxnSp>
      </p:grpSp>
      <p:sp>
        <p:nvSpPr>
          <p:cNvPr id="62" name="Rectangle 61">
            <a:extLst>
              <a:ext uri="{FF2B5EF4-FFF2-40B4-BE49-F238E27FC236}">
                <a16:creationId xmlns:a16="http://schemas.microsoft.com/office/drawing/2014/main" id="{977A9BEC-1A54-78F2-3930-6C719B806D90}"/>
              </a:ext>
            </a:extLst>
          </p:cNvPr>
          <p:cNvSpPr/>
          <p:nvPr/>
        </p:nvSpPr>
        <p:spPr>
          <a:xfrm>
            <a:off x="296440" y="3366420"/>
            <a:ext cx="5186889" cy="714138"/>
          </a:xfrm>
          <a:prstGeom prst="rect">
            <a:avLst/>
          </a:prstGeom>
          <a:solidFill>
            <a:srgbClr val="A4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background with black and red text&#10;&#10;Description automatically generated with medium confidence">
            <a:extLst>
              <a:ext uri="{FF2B5EF4-FFF2-40B4-BE49-F238E27FC236}">
                <a16:creationId xmlns:a16="http://schemas.microsoft.com/office/drawing/2014/main" id="{D27B246E-0206-B078-AD76-4E5E86434735}"/>
              </a:ext>
            </a:extLst>
          </p:cNvPr>
          <p:cNvPicPr>
            <a:picLocks noChangeAspect="1"/>
          </p:cNvPicPr>
          <p:nvPr/>
        </p:nvPicPr>
        <p:blipFill>
          <a:blip r:embed="rId6"/>
          <a:stretch>
            <a:fillRect/>
          </a:stretch>
        </p:blipFill>
        <p:spPr>
          <a:xfrm>
            <a:off x="311427" y="5536079"/>
            <a:ext cx="3199782" cy="2703264"/>
          </a:xfrm>
          <a:prstGeom prst="rect">
            <a:avLst/>
          </a:prstGeom>
        </p:spPr>
      </p:pic>
      <p:pic>
        <p:nvPicPr>
          <p:cNvPr id="95" name="Picture 2">
            <a:extLst>
              <a:ext uri="{FF2B5EF4-FFF2-40B4-BE49-F238E27FC236}">
                <a16:creationId xmlns:a16="http://schemas.microsoft.com/office/drawing/2014/main" id="{8D86F528-535D-3E3A-68E8-F1F8B3E2BA2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2743201" y="5685318"/>
            <a:ext cx="2415468" cy="2412849"/>
          </a:xfrm>
          <a:prstGeom prst="rect">
            <a:avLst/>
          </a:prstGeom>
          <a:noFill/>
          <a:extLst>
            <a:ext uri="{909E8E84-426E-40DD-AFC4-6F175D3DCCD1}">
              <a14:hiddenFill xmlns:a14="http://schemas.microsoft.com/office/drawing/2010/main">
                <a:solidFill>
                  <a:srgbClr val="FFFFFF"/>
                </a:solidFill>
              </a14:hiddenFill>
            </a:ext>
          </a:extLst>
        </p:spPr>
      </p:pic>
      <p:sp>
        <p:nvSpPr>
          <p:cNvPr id="96" name="Google Shape;73;p1">
            <a:extLst>
              <a:ext uri="{FF2B5EF4-FFF2-40B4-BE49-F238E27FC236}">
                <a16:creationId xmlns:a16="http://schemas.microsoft.com/office/drawing/2014/main" id="{AD5F6519-194D-31DE-48D5-CF2A099A9E96}"/>
              </a:ext>
            </a:extLst>
          </p:cNvPr>
          <p:cNvSpPr txBox="1"/>
          <p:nvPr/>
        </p:nvSpPr>
        <p:spPr>
          <a:xfrm>
            <a:off x="478752" y="5770900"/>
            <a:ext cx="2083216" cy="2017091"/>
          </a:xfrm>
          <a:prstGeom prst="rect">
            <a:avLst/>
          </a:prstGeom>
          <a:noFill/>
          <a:ln>
            <a:noFill/>
          </a:ln>
        </p:spPr>
        <p:txBody>
          <a:bodyPr spcFirstLastPara="1" wrap="square" lIns="0" tIns="34925" rIns="0" bIns="0" anchor="t" anchorCtr="0">
            <a:spAutoFit/>
          </a:bodyPr>
          <a:lstStyle/>
          <a:p>
            <a:pPr marL="50798" marR="642590">
              <a:lnSpc>
                <a:spcPct val="112857"/>
              </a:lnSpc>
            </a:pPr>
            <a:r>
              <a:rPr lang="en-US" sz="1300" b="1" dirty="0">
                <a:latin typeface="+mn-lt"/>
                <a:cs typeface="Arial" panose="020B0604020202020204" pitchFamily="34" charset="0"/>
              </a:rPr>
              <a:t>An advocate in </a:t>
            </a:r>
            <a:br>
              <a:rPr lang="en-US" sz="1300" b="1" dirty="0">
                <a:latin typeface="+mn-lt"/>
                <a:cs typeface="Arial" panose="020B0604020202020204" pitchFamily="34" charset="0"/>
              </a:rPr>
            </a:br>
            <a:r>
              <a:rPr lang="en-US" sz="1300" b="1" dirty="0">
                <a:latin typeface="+mn-lt"/>
                <a:cs typeface="Arial" panose="020B0604020202020204" pitchFamily="34" charset="0"/>
              </a:rPr>
              <a:t>your corner</a:t>
            </a:r>
            <a:endParaRPr sz="1300" dirty="0">
              <a:latin typeface="+mn-lt"/>
              <a:cs typeface="Arial" panose="020B0604020202020204" pitchFamily="34" charset="0"/>
            </a:endParaRPr>
          </a:p>
          <a:p>
            <a:pPr marL="59686" marR="43178">
              <a:lnSpc>
                <a:spcPct val="102000"/>
              </a:lnSpc>
              <a:spcBef>
                <a:spcPts val="875"/>
              </a:spcBef>
            </a:pPr>
            <a:r>
              <a:rPr lang="en-US" sz="1000" dirty="0">
                <a:latin typeface="+mn-lt"/>
                <a:cs typeface="Arial" panose="020B0604020202020204" pitchFamily="34" charset="0"/>
              </a:rPr>
              <a:t>MetLife Legal Plans coverage provides unlimited access to </a:t>
            </a:r>
            <a:br>
              <a:rPr lang="en-US" sz="1000" dirty="0">
                <a:latin typeface="+mn-lt"/>
                <a:cs typeface="Arial" panose="020B0604020202020204" pitchFamily="34" charset="0"/>
              </a:rPr>
            </a:br>
            <a:r>
              <a:rPr lang="en-US" sz="1000" dirty="0">
                <a:latin typeface="+mn-lt"/>
                <a:cs typeface="Arial" panose="020B0604020202020204" pitchFamily="34" charset="0"/>
              </a:rPr>
              <a:t>a large network of 18,000 experienced attorneys.</a:t>
            </a:r>
            <a:r>
              <a:rPr lang="en-US" sz="1000" baseline="30000" dirty="0">
                <a:latin typeface="+mn-lt"/>
                <a:cs typeface="Arial" panose="020B0604020202020204" pitchFamily="34" charset="0"/>
              </a:rPr>
              <a:t>2  </a:t>
            </a:r>
            <a:r>
              <a:rPr lang="en-US" sz="1000" b="0" i="0" u="none" strike="noStrike" baseline="0" dirty="0">
                <a:solidFill>
                  <a:schemeClr val="tx1"/>
                </a:solidFill>
                <a:latin typeface="+mn-lt"/>
              </a:rPr>
              <a:t>You can meet with an attorney in person </a:t>
            </a:r>
            <a:br>
              <a:rPr lang="en-US" sz="1000" b="0" i="0" u="none" strike="noStrike" baseline="0" dirty="0">
                <a:solidFill>
                  <a:schemeClr val="tx1"/>
                </a:solidFill>
                <a:latin typeface="+mn-lt"/>
              </a:rPr>
            </a:br>
            <a:r>
              <a:rPr lang="en-US" sz="1000" b="0" i="0" u="none" strike="noStrike" baseline="0" dirty="0">
                <a:solidFill>
                  <a:schemeClr val="tx1"/>
                </a:solidFill>
                <a:latin typeface="+mn-lt"/>
              </a:rPr>
              <a:t>or over the phone. </a:t>
            </a:r>
            <a:r>
              <a:rPr lang="en-US" sz="1000" dirty="0">
                <a:solidFill>
                  <a:schemeClr val="tx1"/>
                </a:solidFill>
                <a:latin typeface="+mn-lt"/>
                <a:cs typeface="Arial" panose="020B0604020202020204" pitchFamily="34" charset="0"/>
              </a:rPr>
              <a:t>Assistance </a:t>
            </a:r>
            <a:br>
              <a:rPr lang="en-US" sz="1000" dirty="0">
                <a:solidFill>
                  <a:schemeClr val="tx1"/>
                </a:solidFill>
                <a:latin typeface="+mn-lt"/>
                <a:cs typeface="Arial" panose="020B0604020202020204" pitchFamily="34" charset="0"/>
              </a:rPr>
            </a:br>
            <a:r>
              <a:rPr lang="en-US" sz="1000" dirty="0">
                <a:solidFill>
                  <a:schemeClr val="tx1"/>
                </a:solidFill>
                <a:latin typeface="+mn-lt"/>
                <a:cs typeface="Arial" panose="020B0604020202020204" pitchFamily="34" charset="0"/>
              </a:rPr>
              <a:t>is only </a:t>
            </a:r>
            <a:r>
              <a:rPr lang="en-US" sz="1000" dirty="0">
                <a:latin typeface="+mn-lt"/>
                <a:cs typeface="Arial" panose="020B0604020202020204" pitchFamily="34" charset="0"/>
              </a:rPr>
              <a:t>a click or call away!</a:t>
            </a:r>
          </a:p>
          <a:p>
            <a:pPr>
              <a:spcBef>
                <a:spcPts val="40"/>
              </a:spcBef>
            </a:pPr>
            <a:endParaRPr sz="1050" dirty="0">
              <a:latin typeface="+mn-lt"/>
              <a:cs typeface="Arial" panose="020B0604020202020204" pitchFamily="34" charset="0"/>
            </a:endParaRPr>
          </a:p>
          <a:p>
            <a:pPr marL="59686"/>
            <a:r>
              <a:rPr lang="en-US" sz="1000" b="1" u="sng" dirty="0">
                <a:solidFill>
                  <a:schemeClr val="tx1"/>
                </a:solidFill>
                <a:latin typeface="+mn-lt"/>
                <a:cs typeface="Arial" panose="020B0604020202020204" pitchFamily="34" charset="0"/>
                <a:hlinkClick r:id="rId8">
                  <a:extLst>
                    <a:ext uri="{A12FA001-AC4F-418D-AE19-62706E023703}">
                      <ahyp:hlinkClr xmlns:ahyp="http://schemas.microsoft.com/office/drawing/2018/hyperlinkcolor" val="tx"/>
                    </a:ext>
                  </a:extLst>
                </a:hlinkClick>
              </a:rPr>
              <a:t>Learn more now</a:t>
            </a:r>
            <a:r>
              <a:rPr lang="en-US" sz="1000" b="1" dirty="0">
                <a:solidFill>
                  <a:schemeClr val="tx1"/>
                </a:solidFill>
                <a:latin typeface="+mn-lt"/>
                <a:cs typeface="Arial" panose="020B0604020202020204" pitchFamily="34" charset="0"/>
              </a:rPr>
              <a:t> &gt;</a:t>
            </a:r>
            <a:endParaRPr sz="1000" dirty="0">
              <a:solidFill>
                <a:schemeClr val="tx1"/>
              </a:solidFill>
              <a:latin typeface="+mn-lt"/>
              <a:cs typeface="Arial" panose="020B0604020202020204" pitchFamily="34" charset="0"/>
            </a:endParaRPr>
          </a:p>
        </p:txBody>
      </p:sp>
      <p:pic>
        <p:nvPicPr>
          <p:cNvPr id="97" name="Picture 96" descr="A white background with black and red text&#10;&#10;Description automatically generated with medium confidence">
            <a:extLst>
              <a:ext uri="{FF2B5EF4-FFF2-40B4-BE49-F238E27FC236}">
                <a16:creationId xmlns:a16="http://schemas.microsoft.com/office/drawing/2014/main" id="{5B0FF6E5-732C-6570-2A96-E6702D5C33B2}"/>
              </a:ext>
            </a:extLst>
          </p:cNvPr>
          <p:cNvPicPr>
            <a:picLocks noChangeAspect="1"/>
          </p:cNvPicPr>
          <p:nvPr/>
        </p:nvPicPr>
        <p:blipFill>
          <a:blip r:embed="rId6"/>
          <a:stretch>
            <a:fillRect/>
          </a:stretch>
        </p:blipFill>
        <p:spPr>
          <a:xfrm rot="10800000">
            <a:off x="1958887" y="8575841"/>
            <a:ext cx="3199782" cy="2703264"/>
          </a:xfrm>
          <a:prstGeom prst="rect">
            <a:avLst/>
          </a:prstGeom>
        </p:spPr>
      </p:pic>
      <p:pic>
        <p:nvPicPr>
          <p:cNvPr id="98" name="Picture 2">
            <a:extLst>
              <a:ext uri="{FF2B5EF4-FFF2-40B4-BE49-F238E27FC236}">
                <a16:creationId xmlns:a16="http://schemas.microsoft.com/office/drawing/2014/main" id="{79390E5F-FA67-2A20-DACA-ED1B407078E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p:blipFill>
        <p:spPr bwMode="auto">
          <a:xfrm>
            <a:off x="312626" y="8725080"/>
            <a:ext cx="2415468" cy="2412849"/>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73;p1">
            <a:extLst>
              <a:ext uri="{FF2B5EF4-FFF2-40B4-BE49-F238E27FC236}">
                <a16:creationId xmlns:a16="http://schemas.microsoft.com/office/drawing/2014/main" id="{BE7ED1E3-C3BD-64F3-2C16-563EFE7FA854}"/>
              </a:ext>
            </a:extLst>
          </p:cNvPr>
          <p:cNvSpPr txBox="1"/>
          <p:nvPr/>
        </p:nvSpPr>
        <p:spPr>
          <a:xfrm>
            <a:off x="2995851" y="8810662"/>
            <a:ext cx="2083216" cy="1685077"/>
          </a:xfrm>
          <a:prstGeom prst="rect">
            <a:avLst/>
          </a:prstGeom>
          <a:noFill/>
          <a:ln>
            <a:noFill/>
          </a:ln>
        </p:spPr>
        <p:txBody>
          <a:bodyPr spcFirstLastPara="1" wrap="square" lIns="0" tIns="0" rIns="0" bIns="0" anchor="t" anchorCtr="0">
            <a:spAutoFit/>
          </a:bodyPr>
          <a:lstStyle/>
          <a:p>
            <a:r>
              <a:rPr lang="en-US" sz="1300" b="1" dirty="0">
                <a:latin typeface="+mn-lt"/>
                <a:cs typeface="Arial" panose="020B0604020202020204" pitchFamily="34" charset="0"/>
              </a:rPr>
              <a:t>Coverage for life’s moments – big and small</a:t>
            </a:r>
          </a:p>
          <a:p>
            <a:endParaRPr lang="en-US" sz="1300" b="1" dirty="0">
              <a:latin typeface="+mn-lt"/>
              <a:cs typeface="Arial" panose="020B0604020202020204" pitchFamily="34" charset="0"/>
            </a:endParaRPr>
          </a:p>
          <a:p>
            <a:r>
              <a:rPr lang="en-US" sz="1000" dirty="0">
                <a:latin typeface="+mn-lt"/>
                <a:cs typeface="Arial" panose="020B0604020202020204" pitchFamily="34" charset="0"/>
              </a:rPr>
              <a:t>MetLife Legal Plans cover </a:t>
            </a:r>
            <a:br>
              <a:rPr lang="en-US" sz="1000" dirty="0">
                <a:latin typeface="+mn-lt"/>
                <a:cs typeface="Arial" panose="020B0604020202020204" pitchFamily="34" charset="0"/>
              </a:rPr>
            </a:br>
            <a:r>
              <a:rPr lang="en-US" sz="1000" dirty="0">
                <a:latin typeface="+mn-lt"/>
                <a:cs typeface="Arial" panose="020B0604020202020204" pitchFamily="34" charset="0"/>
              </a:rPr>
              <a:t>situations such as estate planning, buying, selling or renting a home, identity theft issues, and traffic </a:t>
            </a:r>
            <a:br>
              <a:rPr lang="en-US" sz="1000" dirty="0">
                <a:latin typeface="+mn-lt"/>
                <a:cs typeface="Arial" panose="020B0604020202020204" pitchFamily="34" charset="0"/>
              </a:rPr>
            </a:br>
            <a:r>
              <a:rPr lang="en-US" sz="1000" dirty="0">
                <a:latin typeface="+mn-lt"/>
                <a:cs typeface="Arial" panose="020B0604020202020204" pitchFamily="34" charset="0"/>
              </a:rPr>
              <a:t>ticket resolution.</a:t>
            </a:r>
            <a:r>
              <a:rPr lang="en-US" sz="1000" baseline="30000" dirty="0">
                <a:latin typeface="+mn-lt"/>
                <a:cs typeface="Arial" panose="020B0604020202020204" pitchFamily="34" charset="0"/>
              </a:rPr>
              <a:t>3</a:t>
            </a:r>
            <a:br>
              <a:rPr lang="en-US" sz="1050" dirty="0">
                <a:latin typeface="+mn-lt"/>
                <a:cs typeface="Arial" panose="020B0604020202020204" pitchFamily="34" charset="0"/>
              </a:rPr>
            </a:br>
            <a:br>
              <a:rPr lang="en-US" sz="1050" dirty="0">
                <a:latin typeface="+mn-lt"/>
                <a:cs typeface="Arial" panose="020B0604020202020204" pitchFamily="34" charset="0"/>
              </a:rPr>
            </a:br>
            <a:r>
              <a:rPr lang="en-US" sz="1000" b="1" u="sng" dirty="0">
                <a:solidFill>
                  <a:schemeClr val="tx1"/>
                </a:solidFill>
                <a:latin typeface="+mn-lt"/>
                <a:cs typeface="Arial" panose="020B0604020202020204" pitchFamily="34" charset="0"/>
                <a:hlinkClick r:id="rId8">
                  <a:extLst>
                    <a:ext uri="{A12FA001-AC4F-418D-AE19-62706E023703}">
                      <ahyp:hlinkClr xmlns:ahyp="http://schemas.microsoft.com/office/drawing/2018/hyperlinkcolor" val="tx"/>
                    </a:ext>
                  </a:extLst>
                </a:hlinkClick>
              </a:rPr>
              <a:t>Learn more now</a:t>
            </a:r>
            <a:r>
              <a:rPr lang="en-US" sz="1000" b="1" dirty="0">
                <a:solidFill>
                  <a:schemeClr val="tx1"/>
                </a:solidFill>
                <a:latin typeface="+mn-lt"/>
                <a:cs typeface="Arial" panose="020B0604020202020204" pitchFamily="34" charset="0"/>
              </a:rPr>
              <a:t> &gt;</a:t>
            </a:r>
            <a:endParaRPr sz="1000" dirty="0">
              <a:solidFill>
                <a:schemeClr val="tx1"/>
              </a:solidFill>
              <a:latin typeface="+mn-lt"/>
              <a:cs typeface="Arial" panose="020B0604020202020204" pitchFamily="34" charset="0"/>
            </a:endParaRPr>
          </a:p>
        </p:txBody>
      </p:sp>
      <p:pic>
        <p:nvPicPr>
          <p:cNvPr id="100" name="Picture 99" descr="A white background with black and red text&#10;&#10;Description automatically generated with medium confidence">
            <a:extLst>
              <a:ext uri="{FF2B5EF4-FFF2-40B4-BE49-F238E27FC236}">
                <a16:creationId xmlns:a16="http://schemas.microsoft.com/office/drawing/2014/main" id="{16AFA6FA-5709-DC63-2236-123D4D173760}"/>
              </a:ext>
            </a:extLst>
          </p:cNvPr>
          <p:cNvPicPr>
            <a:picLocks noChangeAspect="1"/>
          </p:cNvPicPr>
          <p:nvPr/>
        </p:nvPicPr>
        <p:blipFill>
          <a:blip r:embed="rId6"/>
          <a:stretch>
            <a:fillRect/>
          </a:stretch>
        </p:blipFill>
        <p:spPr>
          <a:xfrm>
            <a:off x="311427" y="11590890"/>
            <a:ext cx="3199782" cy="2703264"/>
          </a:xfrm>
          <a:prstGeom prst="rect">
            <a:avLst/>
          </a:prstGeom>
        </p:spPr>
      </p:pic>
      <p:sp>
        <p:nvSpPr>
          <p:cNvPr id="102" name="Google Shape;73;p1">
            <a:extLst>
              <a:ext uri="{FF2B5EF4-FFF2-40B4-BE49-F238E27FC236}">
                <a16:creationId xmlns:a16="http://schemas.microsoft.com/office/drawing/2014/main" id="{BC29496B-9A23-FBC9-95A5-48BAC2439EB6}"/>
              </a:ext>
            </a:extLst>
          </p:cNvPr>
          <p:cNvSpPr txBox="1"/>
          <p:nvPr/>
        </p:nvSpPr>
        <p:spPr>
          <a:xfrm>
            <a:off x="523598" y="11825711"/>
            <a:ext cx="2755735" cy="278731"/>
          </a:xfrm>
          <a:prstGeom prst="rect">
            <a:avLst/>
          </a:prstGeom>
          <a:noFill/>
          <a:ln>
            <a:noFill/>
          </a:ln>
        </p:spPr>
        <p:txBody>
          <a:bodyPr spcFirstLastPara="1" wrap="square" lIns="0" tIns="34925" rIns="0" bIns="0" anchor="t" anchorCtr="0">
            <a:spAutoFit/>
          </a:bodyPr>
          <a:lstStyle/>
          <a:p>
            <a:pPr marL="50165" marR="641985">
              <a:lnSpc>
                <a:spcPct val="112857"/>
              </a:lnSpc>
            </a:pPr>
            <a:r>
              <a:rPr lang="en-US" b="1" dirty="0">
                <a:latin typeface="+mn-lt"/>
              </a:rPr>
              <a:t>More help for less</a:t>
            </a:r>
            <a:endParaRPr lang="en-US" dirty="0">
              <a:latin typeface="+mn-lt"/>
            </a:endParaRPr>
          </a:p>
        </p:txBody>
      </p:sp>
      <p:pic>
        <p:nvPicPr>
          <p:cNvPr id="129" name="Picture 128">
            <a:extLst>
              <a:ext uri="{FF2B5EF4-FFF2-40B4-BE49-F238E27FC236}">
                <a16:creationId xmlns:a16="http://schemas.microsoft.com/office/drawing/2014/main" id="{99709874-4E5B-4961-C325-EE13C5FB2F4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b="-12585"/>
          <a:stretch/>
        </p:blipFill>
        <p:spPr>
          <a:xfrm flipH="1">
            <a:off x="2743194" y="11733324"/>
            <a:ext cx="2415466" cy="2412849"/>
          </a:xfrm>
          <a:prstGeom prst="rect">
            <a:avLst/>
          </a:prstGeom>
        </p:spPr>
      </p:pic>
      <p:sp>
        <p:nvSpPr>
          <p:cNvPr id="136" name="Rectangle 135">
            <a:extLst>
              <a:ext uri="{FF2B5EF4-FFF2-40B4-BE49-F238E27FC236}">
                <a16:creationId xmlns:a16="http://schemas.microsoft.com/office/drawing/2014/main" id="{168ED801-4769-9D28-BC88-614375DE80C7}"/>
              </a:ext>
            </a:extLst>
          </p:cNvPr>
          <p:cNvSpPr/>
          <p:nvPr/>
        </p:nvSpPr>
        <p:spPr>
          <a:xfrm>
            <a:off x="-8466" y="14747126"/>
            <a:ext cx="5486400" cy="13782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2">
            <a:extLst>
              <a:ext uri="{FF2B5EF4-FFF2-40B4-BE49-F238E27FC236}">
                <a16:creationId xmlns:a16="http://schemas.microsoft.com/office/drawing/2014/main" id="{03DF5EBC-F1EA-1FE8-8453-64EAC05951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427" y="15027446"/>
            <a:ext cx="885542" cy="885542"/>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5;p1">
            <a:extLst>
              <a:ext uri="{FF2B5EF4-FFF2-40B4-BE49-F238E27FC236}">
                <a16:creationId xmlns:a16="http://schemas.microsoft.com/office/drawing/2014/main" id="{99141E82-5DF0-322D-CC91-6917DA3C5D62}"/>
              </a:ext>
            </a:extLst>
          </p:cNvPr>
          <p:cNvSpPr txBox="1"/>
          <p:nvPr/>
        </p:nvSpPr>
        <p:spPr>
          <a:xfrm>
            <a:off x="1485819" y="14888318"/>
            <a:ext cx="4127431" cy="522194"/>
          </a:xfrm>
          <a:prstGeom prst="rect">
            <a:avLst/>
          </a:prstGeom>
          <a:noFill/>
          <a:ln>
            <a:noFill/>
          </a:ln>
        </p:spPr>
        <p:txBody>
          <a:bodyPr spcFirstLastPara="1" wrap="square" lIns="0" tIns="34925" rIns="0" bIns="0" anchor="t" anchorCtr="0">
            <a:spAutoFit/>
          </a:bodyPr>
          <a:lstStyle/>
          <a:p>
            <a:pPr marL="12699" marR="5079" indent="4445">
              <a:lnSpc>
                <a:spcPct val="112857"/>
              </a:lnSpc>
            </a:pPr>
            <a:r>
              <a:rPr lang="en-US" b="1" dirty="0">
                <a:solidFill>
                  <a:schemeClr val="tx1"/>
                </a:solidFill>
                <a:latin typeface="+mn-lt"/>
                <a:cs typeface="Arial" panose="020B0604020202020204" pitchFamily="34" charset="0"/>
              </a:rPr>
              <a:t>Enrollment is now open through                   </a:t>
            </a:r>
            <a:r>
              <a:rPr lang="en-US" b="1" dirty="0">
                <a:solidFill>
                  <a:srgbClr val="0060A0"/>
                </a:solidFill>
                <a:latin typeface="+mn-lt"/>
                <a:cs typeface="Arial" panose="020B0604020202020204" pitchFamily="34" charset="0"/>
              </a:rPr>
              <a:t>November 15</a:t>
            </a:r>
            <a:r>
              <a:rPr lang="en-US" b="1" dirty="0">
                <a:solidFill>
                  <a:schemeClr val="tx1"/>
                </a:solidFill>
                <a:latin typeface="+mn-lt"/>
                <a:cs typeface="Arial" panose="020B0604020202020204" pitchFamily="34" charset="0"/>
              </a:rPr>
              <a:t>.</a:t>
            </a:r>
          </a:p>
        </p:txBody>
      </p:sp>
      <p:sp>
        <p:nvSpPr>
          <p:cNvPr id="143" name="Rounded Rectangle 142">
            <a:extLst>
              <a:ext uri="{FF2B5EF4-FFF2-40B4-BE49-F238E27FC236}">
                <a16:creationId xmlns:a16="http://schemas.microsoft.com/office/drawing/2014/main" id="{2DDBBFF5-687C-9E69-E77D-AD8BA46172A0}"/>
              </a:ext>
            </a:extLst>
          </p:cNvPr>
          <p:cNvSpPr/>
          <p:nvPr/>
        </p:nvSpPr>
        <p:spPr>
          <a:xfrm>
            <a:off x="1517067" y="15531658"/>
            <a:ext cx="1091543" cy="3813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64;p1">
            <a:extLst>
              <a:ext uri="{FF2B5EF4-FFF2-40B4-BE49-F238E27FC236}">
                <a16:creationId xmlns:a16="http://schemas.microsoft.com/office/drawing/2014/main" id="{A2CA9D96-6DC2-CCD9-9236-B11F2CBA4806}"/>
              </a:ext>
            </a:extLst>
          </p:cNvPr>
          <p:cNvSpPr txBox="1"/>
          <p:nvPr/>
        </p:nvSpPr>
        <p:spPr>
          <a:xfrm>
            <a:off x="1517057" y="15636061"/>
            <a:ext cx="1091542" cy="155792"/>
          </a:xfrm>
          <a:prstGeom prst="rect">
            <a:avLst/>
          </a:prstGeom>
          <a:noFill/>
          <a:ln>
            <a:noFill/>
          </a:ln>
        </p:spPr>
        <p:txBody>
          <a:bodyPr spcFirstLastPara="1" wrap="square" lIns="0" tIns="17125" rIns="0" bIns="0" anchor="t" anchorCtr="0">
            <a:spAutoFit/>
          </a:bodyPr>
          <a:lstStyle/>
          <a:p>
            <a:pPr marL="12699" algn="ctr"/>
            <a:r>
              <a:rPr lang="en-US" sz="900" b="1">
                <a:solidFill>
                  <a:schemeClr val="bg1"/>
                </a:solidFill>
                <a:latin typeface="Arial" panose="020B0604020202020204" pitchFamily="34" charset="0"/>
                <a:cs typeface="Arial" panose="020B0604020202020204" pitchFamily="34" charset="0"/>
              </a:rPr>
              <a:t>Enroll Now</a:t>
            </a:r>
            <a:endParaRPr sz="900">
              <a:solidFill>
                <a:schemeClr val="bg1"/>
              </a:solidFill>
              <a:latin typeface="Arial" panose="020B0604020202020204" pitchFamily="34" charset="0"/>
              <a:cs typeface="Arial" panose="020B0604020202020204" pitchFamily="34" charset="0"/>
            </a:endParaRPr>
          </a:p>
        </p:txBody>
      </p:sp>
      <p:sp>
        <p:nvSpPr>
          <p:cNvPr id="145" name="Google Shape;65;p1">
            <a:extLst>
              <a:ext uri="{FF2B5EF4-FFF2-40B4-BE49-F238E27FC236}">
                <a16:creationId xmlns:a16="http://schemas.microsoft.com/office/drawing/2014/main" id="{8AB7801B-F99C-2A19-65AC-2E71D68BFE30}"/>
              </a:ext>
            </a:extLst>
          </p:cNvPr>
          <p:cNvSpPr txBox="1"/>
          <p:nvPr/>
        </p:nvSpPr>
        <p:spPr>
          <a:xfrm>
            <a:off x="561797" y="16282715"/>
            <a:ext cx="5498315" cy="243913"/>
          </a:xfrm>
          <a:prstGeom prst="rect">
            <a:avLst/>
          </a:prstGeom>
          <a:noFill/>
          <a:ln>
            <a:noFill/>
          </a:ln>
        </p:spPr>
        <p:txBody>
          <a:bodyPr spcFirstLastPara="1" wrap="square" lIns="0" tIns="34925" rIns="0" bIns="0" anchor="t" anchorCtr="0">
            <a:spAutoFit/>
          </a:bodyPr>
          <a:lstStyle/>
          <a:p>
            <a:pPr marL="12699" marR="5079" indent="4445">
              <a:lnSpc>
                <a:spcPct val="112857"/>
              </a:lnSpc>
            </a:pPr>
            <a:r>
              <a:rPr lang="en-US" sz="1200" b="1" dirty="0">
                <a:solidFill>
                  <a:schemeClr val="tx1"/>
                </a:solidFill>
                <a:latin typeface="+mn-lt"/>
                <a:cs typeface="Arial" panose="020B0604020202020204" pitchFamily="34" charset="0"/>
              </a:rPr>
              <a:t>Questions? </a:t>
            </a:r>
            <a:r>
              <a:rPr lang="en-US" sz="1200" dirty="0">
                <a:solidFill>
                  <a:schemeClr val="tx1"/>
                </a:solidFill>
                <a:latin typeface="+mn-lt"/>
                <a:cs typeface="Arial" panose="020B0604020202020204" pitchFamily="34" charset="0"/>
              </a:rPr>
              <a:t>Call our Client Service Center at </a:t>
            </a:r>
            <a:r>
              <a:rPr lang="en-US" sz="1200" b="1" dirty="0">
                <a:solidFill>
                  <a:schemeClr val="tx1"/>
                </a:solidFill>
                <a:latin typeface="+mn-lt"/>
                <a:cs typeface="Arial" panose="020B0604020202020204" pitchFamily="34" charset="0"/>
              </a:rPr>
              <a:t>1-800-821-6400.</a:t>
            </a:r>
            <a:endParaRPr sz="1200" dirty="0">
              <a:solidFill>
                <a:schemeClr val="tx1"/>
              </a:solidFill>
              <a:latin typeface="+mn-lt"/>
              <a:cs typeface="Arial" panose="020B0604020202020204" pitchFamily="34" charset="0"/>
            </a:endParaRPr>
          </a:p>
        </p:txBody>
      </p:sp>
      <p:pic>
        <p:nvPicPr>
          <p:cNvPr id="146" name="Picture 145">
            <a:extLst>
              <a:ext uri="{FF2B5EF4-FFF2-40B4-BE49-F238E27FC236}">
                <a16:creationId xmlns:a16="http://schemas.microsoft.com/office/drawing/2014/main" id="{4C0A8D9B-CE38-5B7B-41A2-F226F0D8BE36}"/>
              </a:ext>
            </a:extLst>
          </p:cNvPr>
          <p:cNvPicPr>
            <a:picLocks noChangeAspect="1"/>
          </p:cNvPicPr>
          <p:nvPr/>
        </p:nvPicPr>
        <p:blipFill>
          <a:blip r:embed="rId4"/>
          <a:stretch>
            <a:fillRect/>
          </a:stretch>
        </p:blipFill>
        <p:spPr>
          <a:xfrm>
            <a:off x="0" y="17119215"/>
            <a:ext cx="5486400" cy="274320"/>
          </a:xfrm>
          <a:prstGeom prst="rect">
            <a:avLst/>
          </a:prstGeom>
        </p:spPr>
      </p:pic>
      <p:pic>
        <p:nvPicPr>
          <p:cNvPr id="155" name="Google Shape;7;p2">
            <a:extLst>
              <a:ext uri="{FF2B5EF4-FFF2-40B4-BE49-F238E27FC236}">
                <a16:creationId xmlns:a16="http://schemas.microsoft.com/office/drawing/2014/main" id="{30861E9F-5E7A-EB24-A899-31B405D10FCB}"/>
              </a:ext>
            </a:extLst>
          </p:cNvPr>
          <p:cNvPicPr preferRelativeResize="0"/>
          <p:nvPr/>
        </p:nvPicPr>
        <p:blipFill rotWithShape="1">
          <a:blip r:embed="rId12">
            <a:alphaModFix/>
          </a:blip>
          <a:srcRect/>
          <a:stretch/>
        </p:blipFill>
        <p:spPr>
          <a:xfrm>
            <a:off x="-9428" y="17400253"/>
            <a:ext cx="5486399" cy="3776997"/>
          </a:xfrm>
          <a:prstGeom prst="rect">
            <a:avLst/>
          </a:prstGeom>
          <a:noFill/>
          <a:ln>
            <a:noFill/>
          </a:ln>
        </p:spPr>
      </p:pic>
      <p:pic>
        <p:nvPicPr>
          <p:cNvPr id="156" name="Google Shape;12;p2">
            <a:extLst>
              <a:ext uri="{FF2B5EF4-FFF2-40B4-BE49-F238E27FC236}">
                <a16:creationId xmlns:a16="http://schemas.microsoft.com/office/drawing/2014/main" id="{90296761-3571-5C42-DD5D-C49B36AAD902}"/>
              </a:ext>
            </a:extLst>
          </p:cNvPr>
          <p:cNvPicPr preferRelativeResize="0"/>
          <p:nvPr/>
        </p:nvPicPr>
        <p:blipFill rotWithShape="1">
          <a:blip r:embed="rId13">
            <a:alphaModFix/>
          </a:blip>
          <a:srcRect/>
          <a:stretch/>
        </p:blipFill>
        <p:spPr>
          <a:xfrm>
            <a:off x="1304400" y="17776585"/>
            <a:ext cx="36267" cy="118153"/>
          </a:xfrm>
          <a:prstGeom prst="rect">
            <a:avLst/>
          </a:prstGeom>
          <a:noFill/>
          <a:ln>
            <a:noFill/>
          </a:ln>
        </p:spPr>
      </p:pic>
      <p:pic>
        <p:nvPicPr>
          <p:cNvPr id="157" name="Google Shape;13;p2">
            <a:extLst>
              <a:ext uri="{FF2B5EF4-FFF2-40B4-BE49-F238E27FC236}">
                <a16:creationId xmlns:a16="http://schemas.microsoft.com/office/drawing/2014/main" id="{CE3F66C5-D19B-3206-B0B3-437947D1B652}"/>
              </a:ext>
            </a:extLst>
          </p:cNvPr>
          <p:cNvPicPr preferRelativeResize="0"/>
          <p:nvPr/>
        </p:nvPicPr>
        <p:blipFill rotWithShape="1">
          <a:blip r:embed="rId14">
            <a:alphaModFix/>
          </a:blip>
          <a:srcRect/>
          <a:stretch/>
        </p:blipFill>
        <p:spPr>
          <a:xfrm>
            <a:off x="1449247" y="17772554"/>
            <a:ext cx="119392" cy="126193"/>
          </a:xfrm>
          <a:prstGeom prst="rect">
            <a:avLst/>
          </a:prstGeom>
          <a:noFill/>
          <a:ln>
            <a:noFill/>
          </a:ln>
        </p:spPr>
      </p:pic>
      <p:pic>
        <p:nvPicPr>
          <p:cNvPr id="158" name="Google Shape;14;p2">
            <a:extLst>
              <a:ext uri="{FF2B5EF4-FFF2-40B4-BE49-F238E27FC236}">
                <a16:creationId xmlns:a16="http://schemas.microsoft.com/office/drawing/2014/main" id="{54ACE45B-4BDA-8F7B-59A0-BCED29B1DA5C}"/>
              </a:ext>
            </a:extLst>
          </p:cNvPr>
          <p:cNvPicPr preferRelativeResize="0"/>
          <p:nvPr/>
        </p:nvPicPr>
        <p:blipFill rotWithShape="1">
          <a:blip r:embed="rId15">
            <a:alphaModFix/>
          </a:blip>
          <a:srcRect/>
          <a:stretch/>
        </p:blipFill>
        <p:spPr>
          <a:xfrm>
            <a:off x="383778" y="17679501"/>
            <a:ext cx="276359" cy="256220"/>
          </a:xfrm>
          <a:prstGeom prst="rect">
            <a:avLst/>
          </a:prstGeom>
          <a:noFill/>
          <a:ln>
            <a:noFill/>
          </a:ln>
        </p:spPr>
      </p:pic>
      <p:pic>
        <p:nvPicPr>
          <p:cNvPr id="159" name="Google Shape;15;p2">
            <a:extLst>
              <a:ext uri="{FF2B5EF4-FFF2-40B4-BE49-F238E27FC236}">
                <a16:creationId xmlns:a16="http://schemas.microsoft.com/office/drawing/2014/main" id="{348896DB-294F-1CB7-4F99-07B1304D4E5C}"/>
              </a:ext>
            </a:extLst>
          </p:cNvPr>
          <p:cNvPicPr preferRelativeResize="0"/>
          <p:nvPr/>
        </p:nvPicPr>
        <p:blipFill rotWithShape="1">
          <a:blip r:embed="rId16">
            <a:alphaModFix/>
          </a:blip>
          <a:srcRect/>
          <a:stretch/>
        </p:blipFill>
        <p:spPr>
          <a:xfrm>
            <a:off x="476496" y="17763711"/>
            <a:ext cx="90923" cy="172010"/>
          </a:xfrm>
          <a:prstGeom prst="rect">
            <a:avLst/>
          </a:prstGeom>
          <a:noFill/>
          <a:ln>
            <a:noFill/>
          </a:ln>
        </p:spPr>
      </p:pic>
      <p:pic>
        <p:nvPicPr>
          <p:cNvPr id="160" name="Google Shape;16;p2">
            <a:extLst>
              <a:ext uri="{FF2B5EF4-FFF2-40B4-BE49-F238E27FC236}">
                <a16:creationId xmlns:a16="http://schemas.microsoft.com/office/drawing/2014/main" id="{CF98C16D-6AEC-E4A8-F945-2ABFEBE795C3}"/>
              </a:ext>
            </a:extLst>
          </p:cNvPr>
          <p:cNvPicPr preferRelativeResize="0"/>
          <p:nvPr/>
        </p:nvPicPr>
        <p:blipFill rotWithShape="1">
          <a:blip r:embed="rId17">
            <a:alphaModFix/>
          </a:blip>
          <a:srcRect/>
          <a:stretch/>
        </p:blipFill>
        <p:spPr>
          <a:xfrm>
            <a:off x="383778" y="17681231"/>
            <a:ext cx="1186503" cy="254493"/>
          </a:xfrm>
          <a:prstGeom prst="rect">
            <a:avLst/>
          </a:prstGeom>
          <a:noFill/>
          <a:ln>
            <a:noFill/>
          </a:ln>
        </p:spPr>
      </p:pic>
      <p:pic>
        <p:nvPicPr>
          <p:cNvPr id="161" name="Google Shape;22;p2">
            <a:extLst>
              <a:ext uri="{FF2B5EF4-FFF2-40B4-BE49-F238E27FC236}">
                <a16:creationId xmlns:a16="http://schemas.microsoft.com/office/drawing/2014/main" id="{EC05A4F4-1987-4B84-513D-E970BEE496D1}"/>
              </a:ext>
            </a:extLst>
          </p:cNvPr>
          <p:cNvPicPr preferRelativeResize="0"/>
          <p:nvPr/>
        </p:nvPicPr>
        <p:blipFill rotWithShape="1">
          <a:blip r:embed="rId18"/>
          <a:srcRect l="-9415" t="-130658" r="-11571" b="-123637"/>
          <a:stretch/>
        </p:blipFill>
        <p:spPr>
          <a:xfrm>
            <a:off x="3537199" y="17481668"/>
            <a:ext cx="1708905" cy="640080"/>
          </a:xfrm>
          <a:prstGeom prst="rect">
            <a:avLst/>
          </a:prstGeom>
          <a:noFill/>
          <a:ln>
            <a:noFill/>
          </a:ln>
        </p:spPr>
      </p:pic>
      <p:sp>
        <p:nvSpPr>
          <p:cNvPr id="162" name="Google Shape;56;p1">
            <a:extLst>
              <a:ext uri="{FF2B5EF4-FFF2-40B4-BE49-F238E27FC236}">
                <a16:creationId xmlns:a16="http://schemas.microsoft.com/office/drawing/2014/main" id="{890FCDA0-B1F2-E4FF-A472-2D7ACE5E9D3B}"/>
              </a:ext>
            </a:extLst>
          </p:cNvPr>
          <p:cNvSpPr txBox="1"/>
          <p:nvPr/>
        </p:nvSpPr>
        <p:spPr>
          <a:xfrm>
            <a:off x="269471" y="18132114"/>
            <a:ext cx="4843145" cy="2444244"/>
          </a:xfrm>
          <a:prstGeom prst="rect">
            <a:avLst/>
          </a:prstGeom>
          <a:noFill/>
          <a:ln>
            <a:noFill/>
          </a:ln>
        </p:spPr>
        <p:txBody>
          <a:bodyPr spcFirstLastPara="1" wrap="square" lIns="0" tIns="15225" rIns="0" bIns="0" anchor="t" anchorCtr="0">
            <a:spAutoFit/>
          </a:bodyPr>
          <a:lstStyle/>
          <a:p>
            <a:endParaRPr lang="en-US" sz="600" dirty="0">
              <a:solidFill>
                <a:schemeClr val="tx1"/>
              </a:solidFill>
              <a:latin typeface="+mn-lt"/>
              <a:cs typeface="Arial" panose="020B0604020202020204" pitchFamily="34" charset="0"/>
            </a:endParaRPr>
          </a:p>
          <a:p>
            <a:pPr marL="228600" indent="-228600">
              <a:buFont typeface="+mj-lt"/>
              <a:buAutoNum type="arabicPeriod"/>
            </a:pPr>
            <a:r>
              <a:rPr lang="en-US" sz="600" dirty="0">
                <a:solidFill>
                  <a:schemeClr val="tx1"/>
                </a:solidFill>
                <a:effectLst/>
                <a:latin typeface="+mn-lt"/>
              </a:rPr>
              <a:t>You will be responsible to pay the difference, if any, between the plan’s payment and the out-of-network attorney’s charge for services.</a:t>
            </a:r>
          </a:p>
          <a:p>
            <a:pPr marL="228600" indent="-228600">
              <a:buFont typeface="+mj-lt"/>
              <a:buAutoNum type="arabicPeriod"/>
            </a:pPr>
            <a:r>
              <a:rPr lang="en-US" sz="600" dirty="0">
                <a:solidFill>
                  <a:schemeClr val="tx1"/>
                </a:solidFill>
                <a:latin typeface="+mn-lt"/>
                <a:cs typeface="Arial" panose="020B0604020202020204" pitchFamily="34" charset="0"/>
              </a:rPr>
              <a:t>When using a network attorney for a covered matter.</a:t>
            </a:r>
          </a:p>
          <a:p>
            <a:pPr marL="228600" indent="-228600">
              <a:buFont typeface="+mj-lt"/>
              <a:buAutoNum type="arabicPeriod"/>
            </a:pPr>
            <a:r>
              <a:rPr lang="en-US" sz="600" dirty="0">
                <a:solidFill>
                  <a:schemeClr val="tx1"/>
                </a:solidFill>
                <a:latin typeface="+mn-lt"/>
                <a:cs typeface="Arial" panose="020B0604020202020204" pitchFamily="34" charset="0"/>
              </a:rPr>
              <a:t>Does not cover DUI.</a:t>
            </a:r>
          </a:p>
          <a:p>
            <a:pPr marL="228600" indent="-228600">
              <a:buFont typeface="+mj-lt"/>
              <a:buAutoNum type="arabicPeriod"/>
            </a:pPr>
            <a:r>
              <a:rPr lang="en-US" sz="600" dirty="0">
                <a:solidFill>
                  <a:schemeClr val="tx1"/>
                </a:solidFill>
                <a:latin typeface="+mn-lt"/>
                <a:cs typeface="Arial" panose="020B0604020202020204" pitchFamily="34" charset="0"/>
              </a:rPr>
              <a:t>Average hourly rate of $391.00 based on years of legal experience, National Law Journal and ALM Legal Intelligence, Survey of Law Firm Economics (2021). The </a:t>
            </a:r>
            <a:r>
              <a:rPr lang="en-US" sz="600" dirty="0">
                <a:solidFill>
                  <a:schemeClr val="tx1"/>
                </a:solidFill>
                <a:latin typeface="Arial" panose="020B0604020202020204" pitchFamily="34" charset="0"/>
                <a:cs typeface="Arial" panose="020B0604020202020204" pitchFamily="34" charset="0"/>
              </a:rPr>
              <a:t>$161.98 annual cost is based on the Memorial Healthcare System biweekly rate of $6.23 for the MetLife Legal Plan.</a:t>
            </a:r>
          </a:p>
          <a:p>
            <a:pPr>
              <a:spcBef>
                <a:spcPts val="15"/>
              </a:spcBef>
            </a:pPr>
            <a:endParaRPr lang="en-US" sz="800" dirty="0">
              <a:solidFill>
                <a:schemeClr val="tx1"/>
              </a:solidFill>
              <a:latin typeface="Arial" panose="020B0604020202020204" pitchFamily="34" charset="0"/>
              <a:cs typeface="Arial" panose="020B0604020202020204" pitchFamily="34" charset="0"/>
            </a:endParaRPr>
          </a:p>
          <a:p>
            <a:r>
              <a:rPr lang="en-US" sz="600" dirty="0">
                <a:solidFill>
                  <a:schemeClr val="tx1"/>
                </a:solidFill>
                <a:effectLst/>
                <a:latin typeface="Arial" panose="020B0604020202020204" pitchFamily="34" charset="0"/>
                <a:cs typeface="Arial" panose="020B0604020202020204" pitchFamily="34" charset="0"/>
              </a:rPr>
              <a:t>Group legal plans are administered by MetLife Legal Plans, Inc., Cleveland, Ohio. In California, this entity operates under the name MetLife Legal Insurance Services. In certain states, group legal plans are provided through insurance coverage underwritten by Metropolitan General Insurance Company, Warwick, RI. Some services not available in all states. No service, including consultations, will be provided for: 1) employment-related matters, including company or statutory benefits; 2) matters involving the employer, MetLife and affiliates, and plan attorneys; 3) matters in which there is a conflict of interest between the employee and spouse or dependents in which case services are excluded for the spouse and dependents; 4) appeals and class actions; 5) farm and business matters, including rental issues when the participant is the landlord; 6) patent, trademark, and copyright matters; 7) costs and fines; 8) frivolous or unethical matters; 9) matters for which an attorney client relationship exists prior to the participant becoming eligible for plan benefits. Coverage for defense of criminal matters is excluded from insurance coverage for individuals located in New York. For all other personal legal matters, an advice and consultation benefit is provided. Additional representation is also included for certain matters. Please see your plan description for details.</a:t>
            </a:r>
          </a:p>
          <a:p>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pPr>
              <a:spcBef>
                <a:spcPts val="10"/>
              </a:spcBef>
            </a:pPr>
            <a:endParaRPr lang="en-US" sz="900" dirty="0">
              <a:solidFill>
                <a:schemeClr val="tx1"/>
              </a:solidFill>
              <a:latin typeface="Arial" panose="020B0604020202020204" pitchFamily="34" charset="0"/>
              <a:cs typeface="Arial" panose="020B0604020202020204" pitchFamily="34" charset="0"/>
            </a:endParaRPr>
          </a:p>
          <a:p>
            <a:pPr marL="114294" algn="r"/>
            <a:r>
              <a:rPr lang="en-US" sz="700" b="1" dirty="0">
                <a:solidFill>
                  <a:schemeClr val="tx1"/>
                </a:solidFill>
                <a:latin typeface="Arial" panose="020B0604020202020204" pitchFamily="34" charset="0"/>
                <a:cs typeface="Arial" panose="020B0604020202020204" pitchFamily="34" charset="0"/>
              </a:rPr>
              <a:t>MetLife Legal Plans, Inc. | 1111 Superior Avenue, Suite 800 | Cleveland, OH 44114</a:t>
            </a:r>
            <a:endParaRPr lang="en-US" sz="700" dirty="0">
              <a:solidFill>
                <a:schemeClr val="tx1"/>
              </a:solidFill>
              <a:latin typeface="Arial" panose="020B0604020202020204" pitchFamily="34" charset="0"/>
              <a:cs typeface="Arial" panose="020B0604020202020204" pitchFamily="34" charset="0"/>
            </a:endParaRPr>
          </a:p>
          <a:p>
            <a:pPr marL="114294" algn="r">
              <a:spcBef>
                <a:spcPts val="100"/>
              </a:spcBef>
            </a:pPr>
            <a:r>
              <a:rPr lang="en-US" sz="700" dirty="0">
                <a:solidFill>
                  <a:schemeClr val="tx1"/>
                </a:solidFill>
              </a:rPr>
              <a:t>L0124037346[exp0126] [</a:t>
            </a:r>
            <a:r>
              <a:rPr lang="en-US" sz="700" dirty="0">
                <a:solidFill>
                  <a:schemeClr val="tx1"/>
                </a:solidFill>
                <a:latin typeface="Arial" panose="020B0604020202020204" pitchFamily="34" charset="0"/>
                <a:cs typeface="Arial" panose="020B0604020202020204" pitchFamily="34" charset="0"/>
              </a:rPr>
              <a:t>DC, PR] © 2024 MetLife Services and Solutions, LLC.</a:t>
            </a:r>
          </a:p>
        </p:txBody>
      </p:sp>
      <p:sp>
        <p:nvSpPr>
          <p:cNvPr id="163" name="Google Shape;83;p1">
            <a:extLst>
              <a:ext uri="{FF2B5EF4-FFF2-40B4-BE49-F238E27FC236}">
                <a16:creationId xmlns:a16="http://schemas.microsoft.com/office/drawing/2014/main" id="{9BB485A5-96CC-A2BE-B3D1-ACF3CBE7856A}"/>
              </a:ext>
            </a:extLst>
          </p:cNvPr>
          <p:cNvSpPr txBox="1"/>
          <p:nvPr/>
        </p:nvSpPr>
        <p:spPr>
          <a:xfrm>
            <a:off x="476496" y="3526422"/>
            <a:ext cx="4411395" cy="381500"/>
          </a:xfrm>
          <a:prstGeom prst="rect">
            <a:avLst/>
          </a:prstGeom>
          <a:noFill/>
          <a:ln>
            <a:noFill/>
          </a:ln>
        </p:spPr>
        <p:txBody>
          <a:bodyPr spcFirstLastPara="1" wrap="square" lIns="0" tIns="12050" rIns="0" bIns="0" anchor="t" anchorCtr="0">
            <a:spAutoFit/>
          </a:bodyPr>
          <a:lstStyle/>
          <a:p>
            <a:pPr marL="12699"/>
            <a:r>
              <a:rPr lang="en-US" sz="1200" b="1" dirty="0">
                <a:latin typeface="Arial" panose="020B0604020202020204" pitchFamily="34" charset="0"/>
                <a:cs typeface="Arial" panose="020B0604020202020204" pitchFamily="34" charset="0"/>
              </a:rPr>
              <a:t>Don’t miss your chance to enroll </a:t>
            </a:r>
          </a:p>
          <a:p>
            <a:pPr marL="12699"/>
            <a:r>
              <a:rPr lang="en-US" sz="1200" b="1" dirty="0">
                <a:solidFill>
                  <a:srgbClr val="0060A0"/>
                </a:solidFill>
                <a:latin typeface="Arial" panose="020B0604020202020204" pitchFamily="34" charset="0"/>
                <a:cs typeface="Arial" panose="020B0604020202020204" pitchFamily="34" charset="0"/>
              </a:rPr>
              <a:t>October 30 – November 15</a:t>
            </a:r>
            <a:endParaRPr sz="1000" dirty="0">
              <a:solidFill>
                <a:srgbClr val="0060A0"/>
              </a:solidFill>
              <a:latin typeface="Arial" panose="020B0604020202020204" pitchFamily="34" charset="0"/>
              <a:cs typeface="Arial" panose="020B0604020202020204" pitchFamily="34" charset="0"/>
            </a:endParaRPr>
          </a:p>
        </p:txBody>
      </p:sp>
      <p:sp>
        <p:nvSpPr>
          <p:cNvPr id="164" name="Rounded Rectangle 163">
            <a:extLst>
              <a:ext uri="{FF2B5EF4-FFF2-40B4-BE49-F238E27FC236}">
                <a16:creationId xmlns:a16="http://schemas.microsoft.com/office/drawing/2014/main" id="{9EEF6968-11B0-9A84-CF73-592787D59B3D}"/>
              </a:ext>
            </a:extLst>
          </p:cNvPr>
          <p:cNvSpPr/>
          <p:nvPr/>
        </p:nvSpPr>
        <p:spPr>
          <a:xfrm>
            <a:off x="4067120" y="3542337"/>
            <a:ext cx="1091543" cy="3813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64;p1">
            <a:extLst>
              <a:ext uri="{FF2B5EF4-FFF2-40B4-BE49-F238E27FC236}">
                <a16:creationId xmlns:a16="http://schemas.microsoft.com/office/drawing/2014/main" id="{C6B3717D-622A-823F-6A86-E6A336BDA49C}"/>
              </a:ext>
            </a:extLst>
          </p:cNvPr>
          <p:cNvSpPr txBox="1"/>
          <p:nvPr/>
        </p:nvSpPr>
        <p:spPr>
          <a:xfrm>
            <a:off x="4067118" y="3646748"/>
            <a:ext cx="1091542" cy="155792"/>
          </a:xfrm>
          <a:prstGeom prst="rect">
            <a:avLst/>
          </a:prstGeom>
          <a:noFill/>
          <a:ln>
            <a:noFill/>
          </a:ln>
        </p:spPr>
        <p:txBody>
          <a:bodyPr spcFirstLastPara="1" wrap="square" lIns="0" tIns="17125" rIns="0" bIns="0" anchor="t" anchorCtr="0">
            <a:spAutoFit/>
          </a:bodyPr>
          <a:lstStyle/>
          <a:p>
            <a:pPr marL="12699" algn="ctr"/>
            <a:r>
              <a:rPr lang="en-US" sz="900" b="1" dirty="0">
                <a:solidFill>
                  <a:schemeClr val="bg1"/>
                </a:solidFill>
                <a:latin typeface="Arial" panose="020B0604020202020204" pitchFamily="34" charset="0"/>
                <a:cs typeface="Arial" panose="020B0604020202020204" pitchFamily="34" charset="0"/>
              </a:rPr>
              <a:t>Enroll Now</a:t>
            </a:r>
            <a:endParaRPr sz="900" dirty="0">
              <a:solidFill>
                <a:schemeClr val="bg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F7475204-3DAE-84E9-A068-3FB6357CA18D}"/>
              </a:ext>
            </a:extLst>
          </p:cNvPr>
          <p:cNvSpPr/>
          <p:nvPr/>
        </p:nvSpPr>
        <p:spPr>
          <a:xfrm>
            <a:off x="2743193" y="13425205"/>
            <a:ext cx="2415466" cy="734892"/>
          </a:xfrm>
          <a:prstGeom prst="rect">
            <a:avLst/>
          </a:prstGeom>
          <a:solidFill>
            <a:srgbClr val="006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Google Shape;67;p1">
            <a:extLst>
              <a:ext uri="{FF2B5EF4-FFF2-40B4-BE49-F238E27FC236}">
                <a16:creationId xmlns:a16="http://schemas.microsoft.com/office/drawing/2014/main" id="{34C66057-6972-3222-BA17-0370C4AC4DBE}"/>
              </a:ext>
            </a:extLst>
          </p:cNvPr>
          <p:cNvSpPr txBox="1"/>
          <p:nvPr/>
        </p:nvSpPr>
        <p:spPr>
          <a:xfrm>
            <a:off x="2867612" y="13530583"/>
            <a:ext cx="594995" cy="508660"/>
          </a:xfrm>
          <a:prstGeom prst="rect">
            <a:avLst/>
          </a:prstGeom>
          <a:noFill/>
          <a:ln>
            <a:noFill/>
          </a:ln>
        </p:spPr>
        <p:txBody>
          <a:bodyPr spcFirstLastPara="1" wrap="square" lIns="0" tIns="14600" rIns="0" bIns="0" anchor="t" anchorCtr="0">
            <a:spAutoFit/>
          </a:bodyPr>
          <a:lstStyle/>
          <a:p>
            <a:pPr marL="12699">
              <a:lnSpc>
                <a:spcPct val="114500"/>
              </a:lnSpc>
            </a:pPr>
            <a:r>
              <a:rPr lang="en-US" sz="2000" b="1">
                <a:solidFill>
                  <a:schemeClr val="lt1"/>
                </a:solidFill>
                <a:latin typeface="Arial" panose="020B0604020202020204" pitchFamily="34" charset="0"/>
                <a:cs typeface="Arial" panose="020B0604020202020204" pitchFamily="34" charset="0"/>
              </a:rPr>
              <a:t>$391</a:t>
            </a:r>
            <a:endParaRPr sz="2000" b="1">
              <a:solidFill>
                <a:schemeClr val="lt1"/>
              </a:solidFill>
              <a:latin typeface="Arial" panose="020B0604020202020204" pitchFamily="34" charset="0"/>
              <a:cs typeface="Arial" panose="020B0604020202020204" pitchFamily="34" charset="0"/>
            </a:endParaRPr>
          </a:p>
          <a:p>
            <a:pPr marL="21589">
              <a:lnSpc>
                <a:spcPct val="107058"/>
              </a:lnSpc>
            </a:pPr>
            <a:r>
              <a:rPr lang="en-US" sz="850">
                <a:solidFill>
                  <a:schemeClr val="lt1"/>
                </a:solidFill>
                <a:latin typeface="Arial" panose="020B0604020202020204" pitchFamily="34" charset="0"/>
                <a:cs typeface="Arial" panose="020B0604020202020204" pitchFamily="34" charset="0"/>
              </a:rPr>
              <a:t>per </a:t>
            </a:r>
            <a:r>
              <a:rPr lang="en-US" sz="850">
                <a:solidFill>
                  <a:schemeClr val="accent2"/>
                </a:solidFill>
                <a:latin typeface="Arial" panose="020B0604020202020204" pitchFamily="34" charset="0"/>
                <a:cs typeface="Arial" panose="020B0604020202020204" pitchFamily="34" charset="0"/>
              </a:rPr>
              <a:t>HOUR</a:t>
            </a:r>
            <a:endParaRPr sz="850">
              <a:solidFill>
                <a:schemeClr val="accent2"/>
              </a:solidFill>
              <a:latin typeface="Arial" panose="020B0604020202020204" pitchFamily="34" charset="0"/>
              <a:cs typeface="Arial" panose="020B0604020202020204" pitchFamily="34" charset="0"/>
            </a:endParaRPr>
          </a:p>
        </p:txBody>
      </p:sp>
      <p:sp>
        <p:nvSpPr>
          <p:cNvPr id="65" name="Google Shape;68;p1">
            <a:extLst>
              <a:ext uri="{FF2B5EF4-FFF2-40B4-BE49-F238E27FC236}">
                <a16:creationId xmlns:a16="http://schemas.microsoft.com/office/drawing/2014/main" id="{A5DF1161-991D-B650-35DE-F0DBD5E17E38}"/>
              </a:ext>
            </a:extLst>
          </p:cNvPr>
          <p:cNvSpPr txBox="1"/>
          <p:nvPr/>
        </p:nvSpPr>
        <p:spPr>
          <a:xfrm>
            <a:off x="4147236" y="13525963"/>
            <a:ext cx="974144" cy="514367"/>
          </a:xfrm>
          <a:prstGeom prst="rect">
            <a:avLst/>
          </a:prstGeom>
          <a:noFill/>
          <a:ln>
            <a:noFill/>
          </a:ln>
        </p:spPr>
        <p:txBody>
          <a:bodyPr spcFirstLastPara="1" wrap="square" lIns="0" tIns="14600" rIns="0" bIns="0" anchor="t" anchorCtr="0">
            <a:spAutoFit/>
          </a:bodyPr>
          <a:lstStyle/>
          <a:p>
            <a:pPr marL="12699">
              <a:lnSpc>
                <a:spcPct val="115500"/>
              </a:lnSpc>
            </a:pPr>
            <a:r>
              <a:rPr lang="en-US" sz="2000" b="1" dirty="0">
                <a:solidFill>
                  <a:schemeClr val="lt1"/>
                </a:solidFill>
                <a:latin typeface="Arial" panose="020B0604020202020204" pitchFamily="34" charset="0"/>
                <a:cs typeface="Arial" panose="020B0604020202020204" pitchFamily="34" charset="0"/>
              </a:rPr>
              <a:t>$161.98</a:t>
            </a:r>
            <a:endParaRPr sz="2000" b="1" dirty="0">
              <a:solidFill>
                <a:schemeClr val="lt1"/>
              </a:solidFill>
              <a:latin typeface="Arial" panose="020B0604020202020204" pitchFamily="34" charset="0"/>
              <a:cs typeface="Arial" panose="020B0604020202020204" pitchFamily="34" charset="0"/>
            </a:endParaRPr>
          </a:p>
          <a:p>
            <a:pPr marL="12699">
              <a:lnSpc>
                <a:spcPct val="109411"/>
              </a:lnSpc>
            </a:pPr>
            <a:r>
              <a:rPr lang="en-US" sz="850" dirty="0">
                <a:solidFill>
                  <a:schemeClr val="lt1"/>
                </a:solidFill>
                <a:latin typeface="Arial" panose="020B0604020202020204" pitchFamily="34" charset="0"/>
                <a:cs typeface="Arial" panose="020B0604020202020204" pitchFamily="34" charset="0"/>
              </a:rPr>
              <a:t>per </a:t>
            </a:r>
            <a:r>
              <a:rPr lang="en-US" sz="850" dirty="0">
                <a:solidFill>
                  <a:schemeClr val="accent2"/>
                </a:solidFill>
                <a:latin typeface="Arial" panose="020B0604020202020204" pitchFamily="34" charset="0"/>
                <a:cs typeface="Arial" panose="020B0604020202020204" pitchFamily="34" charset="0"/>
              </a:rPr>
              <a:t>YEAR</a:t>
            </a:r>
            <a:endParaRPr sz="850" dirty="0">
              <a:solidFill>
                <a:schemeClr val="accent2"/>
              </a:solidFill>
              <a:latin typeface="Arial" panose="020B0604020202020204" pitchFamily="34" charset="0"/>
              <a:cs typeface="Arial" panose="020B0604020202020204" pitchFamily="34" charset="0"/>
            </a:endParaRPr>
          </a:p>
        </p:txBody>
      </p:sp>
      <p:sp>
        <p:nvSpPr>
          <p:cNvPr id="66" name="Google Shape;84;p1">
            <a:extLst>
              <a:ext uri="{FF2B5EF4-FFF2-40B4-BE49-F238E27FC236}">
                <a16:creationId xmlns:a16="http://schemas.microsoft.com/office/drawing/2014/main" id="{F21DF117-D1DC-364A-EBA9-E4ABF73A585F}"/>
              </a:ext>
            </a:extLst>
          </p:cNvPr>
          <p:cNvSpPr/>
          <p:nvPr/>
        </p:nvSpPr>
        <p:spPr>
          <a:xfrm>
            <a:off x="3603692" y="13593753"/>
            <a:ext cx="381000" cy="381000"/>
          </a:xfrm>
          <a:prstGeom prst="ellipse">
            <a:avLst/>
          </a:prstGeom>
          <a:solidFill>
            <a:schemeClr val="lt1"/>
          </a:solidFill>
          <a:ln>
            <a:noFill/>
          </a:ln>
        </p:spPr>
        <p:txBody>
          <a:bodyPr spcFirstLastPara="1" wrap="square" lIns="91425" tIns="45700" rIns="91425" bIns="45700" anchor="ctr" anchorCtr="0">
            <a:noAutofit/>
          </a:bodyPr>
          <a:lstStyle/>
          <a:p>
            <a:pPr algn="ctr"/>
            <a:endParaRPr sz="1800">
              <a:solidFill>
                <a:schemeClr val="lt1"/>
              </a:solidFill>
              <a:latin typeface="Arial" panose="020B0604020202020204" pitchFamily="34" charset="0"/>
              <a:cs typeface="Arial" panose="020B0604020202020204" pitchFamily="34" charset="0"/>
            </a:endParaRPr>
          </a:p>
        </p:txBody>
      </p:sp>
      <p:sp>
        <p:nvSpPr>
          <p:cNvPr id="67" name="Google Shape;85;p1">
            <a:extLst>
              <a:ext uri="{FF2B5EF4-FFF2-40B4-BE49-F238E27FC236}">
                <a16:creationId xmlns:a16="http://schemas.microsoft.com/office/drawing/2014/main" id="{F3C4533C-E06A-A731-A586-889A1BC3E4DD}"/>
              </a:ext>
            </a:extLst>
          </p:cNvPr>
          <p:cNvSpPr txBox="1"/>
          <p:nvPr/>
        </p:nvSpPr>
        <p:spPr>
          <a:xfrm>
            <a:off x="3643327" y="13626409"/>
            <a:ext cx="311150" cy="275065"/>
          </a:xfrm>
          <a:prstGeom prst="rect">
            <a:avLst/>
          </a:prstGeom>
          <a:noFill/>
          <a:ln>
            <a:noFill/>
          </a:ln>
        </p:spPr>
        <p:txBody>
          <a:bodyPr spcFirstLastPara="1" wrap="square" lIns="0" tIns="13325" rIns="0" bIns="0" anchor="t" anchorCtr="0">
            <a:spAutoFit/>
          </a:bodyPr>
          <a:lstStyle/>
          <a:p>
            <a:pPr marL="12699" algn="ctr"/>
            <a:r>
              <a:rPr lang="en-US" sz="1700">
                <a:solidFill>
                  <a:srgbClr val="0060A0"/>
                </a:solidFill>
                <a:latin typeface="Arial" panose="020B0604020202020204" pitchFamily="34" charset="0"/>
                <a:cs typeface="Arial" panose="020B0604020202020204" pitchFamily="34" charset="0"/>
              </a:rPr>
              <a:t>vs.</a:t>
            </a:r>
            <a:endParaRPr sz="1700">
              <a:solidFill>
                <a:srgbClr val="0060A0"/>
              </a:solidFill>
              <a:latin typeface="Arial" panose="020B0604020202020204" pitchFamily="34" charset="0"/>
              <a:cs typeface="Arial" panose="020B0604020202020204" pitchFamily="34" charset="0"/>
            </a:endParaRPr>
          </a:p>
        </p:txBody>
      </p:sp>
      <p:sp>
        <p:nvSpPr>
          <p:cNvPr id="2" name="Google Shape;73;p1">
            <a:extLst>
              <a:ext uri="{FF2B5EF4-FFF2-40B4-BE49-F238E27FC236}">
                <a16:creationId xmlns:a16="http://schemas.microsoft.com/office/drawing/2014/main" id="{18C472C5-2364-42DA-AAC8-FE2C705277A7}"/>
              </a:ext>
            </a:extLst>
          </p:cNvPr>
          <p:cNvSpPr txBox="1"/>
          <p:nvPr/>
        </p:nvSpPr>
        <p:spPr>
          <a:xfrm>
            <a:off x="561797" y="12111160"/>
            <a:ext cx="1966275" cy="1889620"/>
          </a:xfrm>
          <a:prstGeom prst="rect">
            <a:avLst/>
          </a:prstGeom>
          <a:noFill/>
          <a:ln>
            <a:noFill/>
          </a:ln>
        </p:spPr>
        <p:txBody>
          <a:bodyPr spcFirstLastPara="1" wrap="square" lIns="0" tIns="34925" rIns="0" bIns="0" anchor="t" anchorCtr="0">
            <a:spAutoFit/>
          </a:bodyPr>
          <a:lstStyle/>
          <a:p>
            <a:endParaRPr lang="en-US" sz="1000" dirty="0">
              <a:latin typeface="+mn-lt"/>
            </a:endParaRPr>
          </a:p>
          <a:p>
            <a:r>
              <a:rPr lang="en-US" sz="1000" dirty="0">
                <a:latin typeface="+mn-lt"/>
              </a:rPr>
              <a:t>On average, speaking with an attorney costs $391 per hour.</a:t>
            </a:r>
            <a:r>
              <a:rPr lang="en-US" sz="1000" baseline="30000" dirty="0">
                <a:latin typeface="+mn-lt"/>
              </a:rPr>
              <a:t>4</a:t>
            </a:r>
            <a:r>
              <a:rPr lang="en-US" sz="1000" dirty="0">
                <a:latin typeface="+mn-lt"/>
              </a:rPr>
              <a:t> </a:t>
            </a:r>
            <a:r>
              <a:rPr lang="en-US" sz="1000" b="1" dirty="0">
                <a:latin typeface="+mn-lt"/>
              </a:rPr>
              <a:t>Compare that to $161.98 for an entire year of coverage </a:t>
            </a:r>
            <a:r>
              <a:rPr lang="en-US" sz="1000" b="1" dirty="0">
                <a:solidFill>
                  <a:srgbClr val="0060A0"/>
                </a:solidFill>
                <a:latin typeface="+mn-lt"/>
              </a:rPr>
              <a:t>(or $234.00 for the year for the entire family)</a:t>
            </a:r>
            <a:r>
              <a:rPr lang="en-US" sz="1000" dirty="0">
                <a:latin typeface="+mn-lt"/>
              </a:rPr>
              <a:t>. You can rest easy knowing you are covered for planned and unplanned personal legal matters. </a:t>
            </a:r>
            <a:endParaRPr lang="en-US" sz="800" baseline="30000" dirty="0">
              <a:latin typeface="+mn-lt"/>
            </a:endParaRPr>
          </a:p>
          <a:p>
            <a:endParaRPr lang="en-US" sz="1050" dirty="0">
              <a:latin typeface="+mn-lt"/>
              <a:cs typeface="Arial" panose="020B0604020202020204" pitchFamily="34" charset="0"/>
            </a:endParaRPr>
          </a:p>
          <a:p>
            <a:r>
              <a:rPr lang="en-US" sz="1000" b="1" u="sng" dirty="0">
                <a:solidFill>
                  <a:schemeClr val="tx1"/>
                </a:solidFill>
                <a:latin typeface="+mn-lt"/>
                <a:cs typeface="Arial" panose="020B0604020202020204" pitchFamily="34" charset="0"/>
                <a:hlinkClick r:id="rId8">
                  <a:extLst>
                    <a:ext uri="{A12FA001-AC4F-418D-AE19-62706E023703}">
                      <ahyp:hlinkClr xmlns:ahyp="http://schemas.microsoft.com/office/drawing/2018/hyperlinkcolor" val="tx"/>
                    </a:ext>
                  </a:extLst>
                </a:hlinkClick>
              </a:rPr>
              <a:t>Learn more no</a:t>
            </a:r>
            <a:r>
              <a:rPr lang="en-US" sz="1000" b="1" u="sng" dirty="0">
                <a:solidFill>
                  <a:schemeClr val="tx1"/>
                </a:solidFill>
                <a:latin typeface="+mn-lt"/>
                <a:cs typeface="Arial" panose="020B0604020202020204" pitchFamily="34" charset="0"/>
              </a:rPr>
              <a:t>w</a:t>
            </a:r>
            <a:r>
              <a:rPr lang="en-US" sz="1000" b="1" dirty="0">
                <a:solidFill>
                  <a:schemeClr val="tx1"/>
                </a:solidFill>
                <a:latin typeface="+mn-lt"/>
                <a:cs typeface="Arial" panose="020B0604020202020204" pitchFamily="34" charset="0"/>
              </a:rPr>
              <a:t> &gt;</a:t>
            </a:r>
            <a:endParaRPr sz="1000" dirty="0">
              <a:solidFill>
                <a:schemeClr val="tx1"/>
              </a:solidFill>
              <a:latin typeface="+mn-lt"/>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MetLife Color Theme">
      <a:dk1>
        <a:srgbClr val="000000"/>
      </a:dk1>
      <a:lt1>
        <a:srgbClr val="FFFFFF"/>
      </a:lt1>
      <a:dk2>
        <a:srgbClr val="00619F"/>
      </a:dk2>
      <a:lt2>
        <a:srgbClr val="EEECE1"/>
      </a:lt2>
      <a:accent1>
        <a:srgbClr val="0090D9"/>
      </a:accent1>
      <a:accent2>
        <a:srgbClr val="A3CE4D"/>
      </a:accent2>
      <a:accent3>
        <a:srgbClr val="DB095A"/>
      </a:accent3>
      <a:accent4>
        <a:srgbClr val="5F259E"/>
      </a:accent4>
      <a:accent5>
        <a:srgbClr val="05ABA0"/>
      </a:accent5>
      <a:accent6>
        <a:srgbClr val="FEC500"/>
      </a:accent6>
      <a:hlink>
        <a:srgbClr val="EB028C"/>
      </a:hlink>
      <a:folHlink>
        <a:srgbClr val="F2F2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9536310938840BD00529A0378ADDA" ma:contentTypeVersion="24" ma:contentTypeDescription="Create a new document." ma:contentTypeScope="" ma:versionID="55104d9da5bb58b0dc00e0debdc4e017">
  <xsd:schema xmlns:xsd="http://www.w3.org/2001/XMLSchema" xmlns:xs="http://www.w3.org/2001/XMLSchema" xmlns:p="http://schemas.microsoft.com/office/2006/metadata/properties" xmlns:ns2="ae1e0232-789b-4c67-a931-f919de942a71" xmlns:ns3="ffd2a098-1572-4cb6-9727-7235f6c0ee36" targetNamespace="http://schemas.microsoft.com/office/2006/metadata/properties" ma:root="true" ma:fieldsID="4c7fe0f6b6ddcab5997411ea770d9654" ns2:_="" ns3:_="">
    <xsd:import namespace="ae1e0232-789b-4c67-a931-f919de942a71"/>
    <xsd:import namespace="ffd2a098-1572-4cb6-9727-7235f6c0ee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Person" minOccurs="0"/>
                <xsd:element ref="ns2:State" minOccurs="0"/>
                <xsd:element ref="ns2:Style" minOccurs="0"/>
                <xsd:element ref="ns2:NUMBER" minOccurs="0"/>
                <xsd:element ref="ns2:_Flow_SignoffStatus" minOccurs="0"/>
                <xsd:element ref="ns2:lcf76f155ced4ddcb4097134ff3c332f" minOccurs="0"/>
                <xsd:element ref="ns3:TaxCatchAll" minOccurs="0"/>
                <xsd:element ref="ns2:CocaColaBeveragesFlorida_x002c_LLC"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e0232-789b-4c67-a931-f919de942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Person" ma:index="21"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e" ma:index="22" nillable="true" ma:displayName="State" ma:default="Texas" ma:format="Dropdown" ma:internalName="State">
      <xsd:simpleType>
        <xsd:restriction base="dms:Choice">
          <xsd:enumeration value="Texas"/>
          <xsd:enumeration value="Tennessee"/>
          <xsd:enumeration value="Missouri"/>
        </xsd:restriction>
      </xsd:simpleType>
    </xsd:element>
    <xsd:element name="Style" ma:index="23" nillable="true" ma:displayName="Style" ma:format="Thumbnail" ma:internalName="Style">
      <xsd:simpleType>
        <xsd:restriction base="dms:Unknown"/>
      </xsd:simpleType>
    </xsd:element>
    <xsd:element name="NUMBER" ma:index="24" nillable="true" ma:displayName="USED" ma:format="Dropdown" ma:internalName="NUMBER">
      <xsd:simpleType>
        <xsd:restriction base="dms:Choice">
          <xsd:enumeration value="YES"/>
          <xsd:enumeration value="Choice 2"/>
          <xsd:enumeration value="Choice 3"/>
        </xsd:restriction>
      </xsd:simpleType>
    </xsd:element>
    <xsd:element name="_Flow_SignoffStatus" ma:index="25" nillable="true" ma:displayName="Sign-off status" ma:internalName="Sign_x002d_off_x0020_status">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b9ec48d-61d6-4446-a184-aa28169726e5" ma:termSetId="09814cd3-568e-fe90-9814-8d621ff8fb84" ma:anchorId="fba54fb3-c3e1-fe81-a776-ca4b69148c4d" ma:open="true" ma:isKeyword="false">
      <xsd:complexType>
        <xsd:sequence>
          <xsd:element ref="pc:Terms" minOccurs="0" maxOccurs="1"/>
        </xsd:sequence>
      </xsd:complexType>
    </xsd:element>
    <xsd:element name="CocaColaBeveragesFlorida_x002c_LLC" ma:index="29" nillable="true" ma:displayName="Coca Cola Beverages Florida, LLC" ma:format="Dropdown" ma:internalName="CocaColaBeveragesFlorida_x002c_LLC">
      <xsd:simpleType>
        <xsd:restriction base="dms:Text">
          <xsd:maxLength value="255"/>
        </xsd:restriction>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Date" ma:index="31"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d2a098-1572-4cb6-9727-7235f6c0ee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aa25b45b-d4fa-4aeb-8fd6-55f8d4a81682}" ma:internalName="TaxCatchAll" ma:showField="CatchAllData" ma:web="ffd2a098-1572-4cb6-9727-7235f6c0e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9B40F-E9F4-4416-8AC5-F16E2A4C6696}">
  <ds:schemaRefs>
    <ds:schemaRef ds:uri="http://schemas.microsoft.com/sharepoint/v3/contenttype/forms"/>
  </ds:schemaRefs>
</ds:datastoreItem>
</file>

<file path=customXml/itemProps2.xml><?xml version="1.0" encoding="utf-8"?>
<ds:datastoreItem xmlns:ds="http://schemas.openxmlformats.org/officeDocument/2006/customXml" ds:itemID="{AB2FAFF2-FDF3-4588-8279-6B2BA4B58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e0232-789b-4c67-a931-f919de942a71"/>
    <ds:schemaRef ds:uri="ffd2a098-1572-4cb6-9727-7235f6c0e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8799</TotalTime>
  <Words>648</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Kate Sweeney</dc:creator>
  <cp:lastModifiedBy>Pineda, Moises</cp:lastModifiedBy>
  <cp:revision>14</cp:revision>
  <dcterms:created xsi:type="dcterms:W3CDTF">2023-02-16T16:33:01Z</dcterms:created>
  <dcterms:modified xsi:type="dcterms:W3CDTF">2024-08-09T18:02:44Z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2023-02-16T00:00:00Z</vt:filetime>
  </property>
  <property fmtid="{D5CDD505-2E9C-101B-9397-08002B2CF9AE}" pid="3" name="Creator">
    <vt:lpwstr>PDF Presentation Adobe Photoshop</vt:lpwstr>
  </property>
  <property fmtid="{D5CDD505-2E9C-101B-9397-08002B2CF9AE}" pid="4" name="LastSaved">
    <vt:filetime>2023-02-16T00:00:00Z</vt:filetime>
  </property>
  <property fmtid="{D5CDD505-2E9C-101B-9397-08002B2CF9AE}" pid="5" name="Producer">
    <vt:lpwstr>Adobe Photoshop for Macintosh -- Image Conversion Plug-in</vt:lpwstr>
  </property>
</Properties>
</file>